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7" r:id="rId4"/>
    <p:sldId id="258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64" r:id="rId13"/>
    <p:sldId id="277" r:id="rId14"/>
    <p:sldId id="263" r:id="rId15"/>
    <p:sldId id="265" r:id="rId16"/>
    <p:sldId id="28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nsfer2015noiembrie15\2015\Proiecte\25%20de%20ani%20de%20mediu\grafice%20prezenta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 % din teritoriul național</c:v>
                </c:pt>
              </c:strCache>
            </c:strRef>
          </c:tx>
          <c:invertIfNegative val="0"/>
          <c:cat>
            <c:numRef>
              <c:f>Sheet1!$A$11:$A$15</c:f>
              <c:numCache>
                <c:formatCode>General</c:formatCode>
                <c:ptCount val="5"/>
                <c:pt idx="0">
                  <c:v>1944</c:v>
                </c:pt>
                <c:pt idx="1">
                  <c:v>1965</c:v>
                </c:pt>
                <c:pt idx="2">
                  <c:v>1990</c:v>
                </c:pt>
                <c:pt idx="3">
                  <c:v>1995</c:v>
                </c:pt>
                <c:pt idx="4">
                  <c:v>2015</c:v>
                </c:pt>
              </c:numCache>
            </c:num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0.39</c:v>
                </c:pt>
                <c:pt idx="3">
                  <c:v>4.8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22976"/>
        <c:axId val="181824512"/>
      </c:barChart>
      <c:catAx>
        <c:axId val="1818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824512"/>
        <c:crosses val="autoZero"/>
        <c:auto val="1"/>
        <c:lblAlgn val="ctr"/>
        <c:lblOffset val="100"/>
        <c:noMultiLvlLbl val="0"/>
      </c:catAx>
      <c:valAx>
        <c:axId val="18182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82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Numar arii protejate</c:v>
                </c:pt>
              </c:strCache>
            </c:strRef>
          </c:tx>
          <c:invertIfNegative val="0"/>
          <c:cat>
            <c:numRef>
              <c:f>Sheet1!$A$3:$A$7</c:f>
              <c:numCache>
                <c:formatCode>General</c:formatCode>
                <c:ptCount val="5"/>
                <c:pt idx="0">
                  <c:v>1944</c:v>
                </c:pt>
                <c:pt idx="1">
                  <c:v>1965</c:v>
                </c:pt>
                <c:pt idx="2">
                  <c:v>1990</c:v>
                </c:pt>
                <c:pt idx="3">
                  <c:v>1995</c:v>
                </c:pt>
                <c:pt idx="4">
                  <c:v>2015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59</c:v>
                </c:pt>
                <c:pt idx="1">
                  <c:v>130</c:v>
                </c:pt>
                <c:pt idx="2">
                  <c:v>166</c:v>
                </c:pt>
                <c:pt idx="3">
                  <c:v>579</c:v>
                </c:pt>
                <c:pt idx="4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18752"/>
        <c:axId val="182620544"/>
      </c:barChart>
      <c:catAx>
        <c:axId val="1826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620544"/>
        <c:crosses val="autoZero"/>
        <c:auto val="1"/>
        <c:lblAlgn val="ctr"/>
        <c:lblOffset val="100"/>
        <c:noMultiLvlLbl val="0"/>
      </c:catAx>
      <c:valAx>
        <c:axId val="182620544"/>
        <c:scaling>
          <c:orientation val="minMax"/>
          <c:max val="1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618752"/>
        <c:crosses val="autoZero"/>
        <c:crossBetween val="between"/>
        <c:majorUnit val="3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79334634452748"/>
          <c:y val="0.23646057695702835"/>
          <c:w val="0.16725983504198727"/>
          <c:h val="0.608169732707178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00831826849699E-2"/>
          <c:y val="0.15186351706036746"/>
          <c:w val="0.91246584959479871"/>
          <c:h val="0.64497857212082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% din numărul de AP atribuite</c:v>
                </c:pt>
              </c:strCache>
            </c:strRef>
          </c:tx>
          <c:invertIfNegative val="0"/>
          <c:cat>
            <c:strRef>
              <c:f>Sheet1!$A$30:$A$38</c:f>
              <c:strCache>
                <c:ptCount val="9"/>
                <c:pt idx="0">
                  <c:v>RNP</c:v>
                </c:pt>
                <c:pt idx="1">
                  <c:v>ONG -uri</c:v>
                </c:pt>
                <c:pt idx="2">
                  <c:v>Cons. Jud.</c:v>
                </c:pt>
                <c:pt idx="3">
                  <c:v>APM-uri</c:v>
                </c:pt>
                <c:pt idx="4">
                  <c:v>AJVPS-uri</c:v>
                </c:pt>
                <c:pt idx="5">
                  <c:v>SRL-uri</c:v>
                </c:pt>
                <c:pt idx="6">
                  <c:v>OS private</c:v>
                </c:pt>
                <c:pt idx="7">
                  <c:v>Primării</c:v>
                </c:pt>
                <c:pt idx="8">
                  <c:v>Univ., Muzee</c:v>
                </c:pt>
              </c:strCache>
            </c:strRef>
          </c:cat>
          <c:val>
            <c:numRef>
              <c:f>Sheet1!$B$30:$B$38</c:f>
              <c:numCache>
                <c:formatCode>0%</c:formatCode>
                <c:ptCount val="9"/>
                <c:pt idx="0">
                  <c:v>0.28000000000000003</c:v>
                </c:pt>
                <c:pt idx="1">
                  <c:v>0.38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0.03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195520"/>
        <c:axId val="183197056"/>
        <c:axId val="0"/>
      </c:bar3DChart>
      <c:catAx>
        <c:axId val="183195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3197056"/>
        <c:crosses val="autoZero"/>
        <c:auto val="1"/>
        <c:lblAlgn val="ctr"/>
        <c:lblOffset val="100"/>
        <c:noMultiLvlLbl val="0"/>
      </c:catAx>
      <c:valAx>
        <c:axId val="1831970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319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 din suprafața ariilor atribuite</c:v>
                </c:pt>
              </c:strCache>
            </c:strRef>
          </c:tx>
          <c:invertIfNegative val="0"/>
          <c:cat>
            <c:strRef>
              <c:f>Sheet1!$A$18:$A$26</c:f>
              <c:strCache>
                <c:ptCount val="9"/>
                <c:pt idx="0">
                  <c:v>RNP</c:v>
                </c:pt>
                <c:pt idx="1">
                  <c:v>ONG -uri</c:v>
                </c:pt>
                <c:pt idx="2">
                  <c:v>Cons. Jud.</c:v>
                </c:pt>
                <c:pt idx="3">
                  <c:v>APM-uri</c:v>
                </c:pt>
                <c:pt idx="4">
                  <c:v>AJVPS-uri</c:v>
                </c:pt>
                <c:pt idx="5">
                  <c:v>SRL-uri</c:v>
                </c:pt>
                <c:pt idx="6">
                  <c:v>OS private</c:v>
                </c:pt>
                <c:pt idx="7">
                  <c:v>Primării</c:v>
                </c:pt>
                <c:pt idx="8">
                  <c:v>Univ., Muzee</c:v>
                </c:pt>
              </c:strCache>
            </c:strRef>
          </c:cat>
          <c:val>
            <c:numRef>
              <c:f>Sheet1!$B$18:$B$26</c:f>
              <c:numCache>
                <c:formatCode>0%</c:formatCode>
                <c:ptCount val="9"/>
                <c:pt idx="0">
                  <c:v>0.32</c:v>
                </c:pt>
                <c:pt idx="1">
                  <c:v>0.21</c:v>
                </c:pt>
                <c:pt idx="2">
                  <c:v>0.11</c:v>
                </c:pt>
                <c:pt idx="3">
                  <c:v>0.01</c:v>
                </c:pt>
                <c:pt idx="4">
                  <c:v>0.02</c:v>
                </c:pt>
                <c:pt idx="5">
                  <c:v>0.1</c:v>
                </c:pt>
                <c:pt idx="6">
                  <c:v>0.18</c:v>
                </c:pt>
                <c:pt idx="7">
                  <c:v>0.05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213440"/>
        <c:axId val="183223424"/>
        <c:axId val="0"/>
      </c:bar3DChart>
      <c:catAx>
        <c:axId val="18321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3223424"/>
        <c:crosses val="autoZero"/>
        <c:auto val="1"/>
        <c:lblAlgn val="ctr"/>
        <c:lblOffset val="100"/>
        <c:noMultiLvlLbl val="0"/>
      </c:catAx>
      <c:valAx>
        <c:axId val="183223424"/>
        <c:scaling>
          <c:orientation val="minMax"/>
          <c:max val="0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321344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0.88591</cdr:x>
      <cdr:y>0.0245</cdr:y>
    </cdr:from>
    <cdr:to>
      <cdr:x>1</cdr:x>
      <cdr:y>0.28351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42786" y="82923"/>
          <a:ext cx="1030960" cy="876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A60E-4F41-4B2C-BBCD-56D56D09851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FDAD-9602-4B67-860A-085FCAC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44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/>
              <a:t>Implicații ale noilor reglementări din perspectiva </a:t>
            </a:r>
          </a:p>
          <a:p>
            <a:r>
              <a:rPr lang="ro-RO" sz="2400" b="1" dirty="0" smtClean="0"/>
              <a:t>       administrării ariilor naturale protejate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2277" y="2780928"/>
            <a:ext cx="537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		Dr. Dan Hulea</a:t>
            </a:r>
          </a:p>
          <a:p>
            <a:r>
              <a:rPr lang="ro-RO" dirty="0" smtClean="0"/>
              <a:t>Societatea Ornitologică Română(SOR)/BirdLife România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3059" y="5301208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05 decembrie 2018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59" y="3693368"/>
            <a:ext cx="17494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9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Transfer2015noiembrie15\2016\Poze\Branta\Branta ruficollis - Daniel Petresc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" y="710968"/>
            <a:ext cx="90559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6064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2013 prima raportare a României pe Biodiversitate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47664" y="629980"/>
            <a:ext cx="559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http://bd.eionet.europa.eu/activities/Reporting/Article_12/Reports_2013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09079" y="1270076"/>
            <a:ext cx="430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Specii de păsări ce iernează pe teritoriul RO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568" y="602128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Decreasing</a:t>
            </a:r>
            <a:r>
              <a:rPr lang="en-US" dirty="0" smtClean="0">
                <a:solidFill>
                  <a:srgbClr val="FFFFFF"/>
                </a:solidFill>
                <a:effectLst/>
                <a:latin typeface="Arial"/>
                <a:ea typeface="+mn-ea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993366"/>
                </a:solidFill>
                <a:effectLst/>
                <a:latin typeface="Arial"/>
                <a:ea typeface="+mn-ea"/>
              </a:rPr>
              <a:t>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Stable     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Fluctuating  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Increasing  </a:t>
            </a:r>
            <a:r>
              <a:rPr lang="en-US" sz="2800" dirty="0" smtClean="0">
                <a:solidFill>
                  <a:srgbClr val="A6A6A6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Unknown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311242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90" y="2060848"/>
            <a:ext cx="308840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2175" y="508518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=42)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56176" y="508518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=42)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661248"/>
            <a:ext cx="254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Tendință pe termen scurt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661248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Tendință pe termen lung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82954"/>
            <a:ext cx="165618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Rețeaua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3119" y="260648"/>
            <a:ext cx="583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Schem</a:t>
            </a:r>
            <a:r>
              <a:rPr lang="ro-RO" b="1" dirty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simplificat</a:t>
            </a:r>
            <a:r>
              <a:rPr lang="ro-RO" b="1" dirty="0"/>
              <a:t>ă</a:t>
            </a:r>
            <a:r>
              <a:rPr lang="en-US" b="1" dirty="0" smtClean="0"/>
              <a:t> a </a:t>
            </a:r>
            <a:r>
              <a:rPr lang="en-US" b="1" dirty="0" err="1" smtClean="0"/>
              <a:t>managementului</a:t>
            </a:r>
            <a:r>
              <a:rPr lang="ro-RO" b="1" dirty="0" smtClean="0"/>
              <a:t> operațional </a:t>
            </a:r>
            <a:r>
              <a:rPr lang="en-US" b="1" dirty="0" err="1" smtClean="0"/>
              <a:t>pentru</a:t>
            </a:r>
            <a:r>
              <a:rPr lang="ro-RO" b="1" dirty="0" smtClean="0"/>
              <a:t> </a:t>
            </a:r>
          </a:p>
          <a:p>
            <a:r>
              <a:rPr lang="ro-RO" b="1" dirty="0" smtClean="0"/>
              <a:t>              conservarea habitatelor și a speciilor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43708" y="3482954"/>
            <a:ext cx="165618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Rețeaua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4943" y="3591836"/>
            <a:ext cx="170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Rețeaua Natura </a:t>
            </a:r>
          </a:p>
          <a:p>
            <a:r>
              <a:rPr lang="ro-RO" dirty="0"/>
              <a:t> </a:t>
            </a:r>
            <a:r>
              <a:rPr lang="ro-RO" dirty="0" smtClean="0"/>
              <a:t>        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2705" y="1155617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Directiva Păsări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3684" y="15249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0524" y="1888820"/>
            <a:ext cx="186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Directiva Habitate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92310" y="2284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Art 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8264" y="3482953"/>
            <a:ext cx="165618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Rețeaua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7612" y="3612089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Titulari Planuri</a:t>
            </a:r>
          </a:p>
          <a:p>
            <a:r>
              <a:rPr lang="ro-RO" dirty="0" smtClean="0"/>
              <a:t>&amp; Programe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93568" y="213667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Min. Mediului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537" y="3584177"/>
            <a:ext cx="1147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Parcuri și</a:t>
            </a:r>
          </a:p>
          <a:p>
            <a:r>
              <a:rPr lang="ro-RO" dirty="0" smtClean="0"/>
              <a:t>Rezervații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4972" y="2666638"/>
            <a:ext cx="320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ANANP, ANPM, </a:t>
            </a:r>
            <a:r>
              <a:rPr lang="en-US" dirty="0" smtClean="0"/>
              <a:t>ARBDD, </a:t>
            </a:r>
            <a:r>
              <a:rPr lang="ro-RO" dirty="0" smtClean="0"/>
              <a:t>APM-uri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81409" y="305618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GNM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80332" y="4653136"/>
            <a:ext cx="13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Publicul larg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65512" y="509447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ONG-uri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74761" y="5517232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Persoane atestate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83968" y="371703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283968" y="393525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75664" y="3017096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HG1076/2004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9182" y="265356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OUG57/2007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2398" y="3005900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Legea</a:t>
            </a:r>
            <a:r>
              <a:rPr lang="en-US" dirty="0" smtClean="0"/>
              <a:t> 49/2011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422967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7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557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Managementul retelei de arii protejate in Romania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032" y="1278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2015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638793" y="1332988"/>
            <a:ext cx="5215" cy="5258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85264" y="1278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2016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163086"/>
            <a:ext cx="501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200" b="1" dirty="0" smtClean="0"/>
              <a:t>AC</a:t>
            </a:r>
            <a:endParaRPr lang="en-US" sz="2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8991" y="2389492"/>
            <a:ext cx="720080" cy="28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249398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ARBDD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8991" y="2389492"/>
            <a:ext cx="606972" cy="721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66535" y="3110700"/>
            <a:ext cx="1371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Structuri de</a:t>
            </a:r>
          </a:p>
          <a:p>
            <a:r>
              <a:rPr lang="ro-RO" dirty="0" smtClean="0"/>
              <a:t>administrare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2738321" y="3212976"/>
            <a:ext cx="321511" cy="22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152" y="294280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RNP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5" idx="3"/>
          </p:cNvCxnSpPr>
          <p:nvPr/>
        </p:nvCxnSpPr>
        <p:spPr>
          <a:xfrm>
            <a:off x="2738321" y="3433866"/>
            <a:ext cx="321511" cy="21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3848" y="3645024"/>
            <a:ext cx="143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Alții (CJ,ONG,</a:t>
            </a:r>
          </a:p>
          <a:p>
            <a:r>
              <a:rPr lang="ro-RO" dirty="0" smtClean="0"/>
              <a:t>Univ., OP)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4" idx="2"/>
          </p:cNvCxnSpPr>
          <p:nvPr/>
        </p:nvCxnSpPr>
        <p:spPr>
          <a:xfrm>
            <a:off x="430478" y="2593973"/>
            <a:ext cx="0" cy="227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3946" y="497252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/>
              <a:t>ANPM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flipV="1">
            <a:off x="1015461" y="5157192"/>
            <a:ext cx="886754" cy="1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52428" y="49559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Custodii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1115616" y="5325308"/>
            <a:ext cx="1407454" cy="623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589" y="597285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APM</a:t>
            </a:r>
            <a:endParaRPr lang="en-US" dirty="0"/>
          </a:p>
        </p:txBody>
      </p:sp>
      <p:cxnSp>
        <p:nvCxnSpPr>
          <p:cNvPr id="8" name="Straight Arrow Connector 7"/>
          <p:cNvCxnSpPr>
            <a:stCxn id="27" idx="2"/>
          </p:cNvCxnSpPr>
          <p:nvPr/>
        </p:nvCxnSpPr>
        <p:spPr>
          <a:xfrm flipH="1">
            <a:off x="1547664" y="5325308"/>
            <a:ext cx="975406" cy="1128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483" y="6453336"/>
            <a:ext cx="16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Autorit</a:t>
            </a:r>
            <a:r>
              <a:rPr lang="ro-RO" dirty="0" smtClean="0"/>
              <a:t>ăți locale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27" idx="2"/>
          </p:cNvCxnSpPr>
          <p:nvPr/>
        </p:nvCxnSpPr>
        <p:spPr>
          <a:xfrm flipH="1">
            <a:off x="2328775" y="5325308"/>
            <a:ext cx="194295" cy="832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0118" y="615752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ONG-uri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7" idx="2"/>
          </p:cNvCxnSpPr>
          <p:nvPr/>
        </p:nvCxnSpPr>
        <p:spPr>
          <a:xfrm>
            <a:off x="2523070" y="5325308"/>
            <a:ext cx="457199" cy="1128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18624" y="6488668"/>
            <a:ext cx="19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Autoritați științifice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2523070" y="5325308"/>
            <a:ext cx="680778" cy="832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69754" y="615752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RNP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7" idx="2"/>
          </p:cNvCxnSpPr>
          <p:nvPr/>
        </p:nvCxnSpPr>
        <p:spPr>
          <a:xfrm>
            <a:off x="2523070" y="5325308"/>
            <a:ext cx="1688890" cy="101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09234" y="644604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OP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7" idx="2"/>
            <a:endCxn id="39" idx="1"/>
          </p:cNvCxnSpPr>
          <p:nvPr/>
        </p:nvCxnSpPr>
        <p:spPr>
          <a:xfrm>
            <a:off x="2523070" y="5325308"/>
            <a:ext cx="1567852" cy="65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90922" y="579475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SC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7" idx="2"/>
          </p:cNvCxnSpPr>
          <p:nvPr/>
        </p:nvCxnSpPr>
        <p:spPr>
          <a:xfrm>
            <a:off x="2523070" y="5325308"/>
            <a:ext cx="1316484" cy="263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88784" y="537208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PF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966320" y="2248795"/>
            <a:ext cx="5019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200" b="1" dirty="0"/>
              <a:t>AC</a:t>
            </a:r>
            <a:endParaRPr lang="en-US" sz="2200" b="1" dirty="0"/>
          </a:p>
        </p:txBody>
      </p:sp>
      <p:cxnSp>
        <p:nvCxnSpPr>
          <p:cNvPr id="50" name="Straight Arrow Connector 49"/>
          <p:cNvCxnSpPr>
            <a:stCxn id="45" idx="2"/>
          </p:cNvCxnSpPr>
          <p:nvPr/>
        </p:nvCxnSpPr>
        <p:spPr>
          <a:xfrm>
            <a:off x="5217286" y="2679682"/>
            <a:ext cx="0" cy="431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8937" y="321297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ANPM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56870" y="321297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GNM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124389" y="321297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ANANP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55" name="Straight Arrow Connector 54"/>
          <p:cNvCxnSpPr>
            <a:stCxn id="45" idx="3"/>
            <a:endCxn id="53" idx="0"/>
          </p:cNvCxnSpPr>
          <p:nvPr/>
        </p:nvCxnSpPr>
        <p:spPr>
          <a:xfrm>
            <a:off x="5468252" y="2464239"/>
            <a:ext cx="2101933" cy="748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5" idx="3"/>
            <a:endCxn id="52" idx="0"/>
          </p:cNvCxnSpPr>
          <p:nvPr/>
        </p:nvCxnSpPr>
        <p:spPr>
          <a:xfrm>
            <a:off x="5468252" y="2464239"/>
            <a:ext cx="827012" cy="748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551524" y="3323421"/>
            <a:ext cx="405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33658" y="3341667"/>
            <a:ext cx="405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1"/>
            <a:endCxn id="51" idx="3"/>
          </p:cNvCxnSpPr>
          <p:nvPr/>
        </p:nvCxnSpPr>
        <p:spPr>
          <a:xfrm flipH="1">
            <a:off x="5551524" y="3397642"/>
            <a:ext cx="405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633658" y="3421558"/>
            <a:ext cx="4053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3" idx="2"/>
          </p:cNvCxnSpPr>
          <p:nvPr/>
        </p:nvCxnSpPr>
        <p:spPr>
          <a:xfrm flipH="1">
            <a:off x="5551524" y="3582308"/>
            <a:ext cx="2018661" cy="70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32040" y="4291355"/>
            <a:ext cx="1371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Structuri</a:t>
            </a:r>
            <a:r>
              <a:rPr lang="en-US" dirty="0" smtClean="0"/>
              <a:t> de </a:t>
            </a:r>
          </a:p>
          <a:p>
            <a:r>
              <a:rPr lang="en-US" dirty="0" err="1" smtClean="0"/>
              <a:t>administrare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6" idx="2"/>
          </p:cNvCxnSpPr>
          <p:nvPr/>
        </p:nvCxnSpPr>
        <p:spPr>
          <a:xfrm flipH="1">
            <a:off x="5076056" y="4937686"/>
            <a:ext cx="541877" cy="51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57502" y="560874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RNP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6" idx="2"/>
          </p:cNvCxnSpPr>
          <p:nvPr/>
        </p:nvCxnSpPr>
        <p:spPr>
          <a:xfrm>
            <a:off x="5617933" y="4937686"/>
            <a:ext cx="147806" cy="1219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15157" y="626867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r>
              <a:rPr lang="ro-RO" dirty="0" smtClean="0"/>
              <a:t>ții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66" idx="2"/>
          </p:cNvCxnSpPr>
          <p:nvPr/>
        </p:nvCxnSpPr>
        <p:spPr>
          <a:xfrm>
            <a:off x="5617933" y="4937686"/>
            <a:ext cx="685893" cy="609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885264" y="5668452"/>
            <a:ext cx="101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Orfane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53" idx="2"/>
          </p:cNvCxnSpPr>
          <p:nvPr/>
        </p:nvCxnSpPr>
        <p:spPr>
          <a:xfrm>
            <a:off x="7570185" y="3582308"/>
            <a:ext cx="98159" cy="70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225319" y="442985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Custodii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7380312" y="4869160"/>
            <a:ext cx="177849" cy="87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52482" y="58337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APM</a:t>
            </a:r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569103" y="4869160"/>
            <a:ext cx="422831" cy="1333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354515" y="6268670"/>
            <a:ext cx="108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Autorit</a:t>
            </a:r>
            <a:r>
              <a:rPr lang="ro-RO" dirty="0" smtClean="0"/>
              <a:t>ăți</a:t>
            </a:r>
          </a:p>
          <a:p>
            <a:r>
              <a:rPr lang="ro-RO" dirty="0" smtClean="0"/>
              <a:t>locale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570185" y="4869160"/>
            <a:ext cx="8659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416224" y="560874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Alții</a:t>
            </a:r>
            <a:endParaRPr lang="en-US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75633"/>
              </p:ext>
            </p:extLst>
          </p:nvPr>
        </p:nvGraphicFramePr>
        <p:xfrm>
          <a:off x="0" y="1124744"/>
          <a:ext cx="4716016" cy="33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831030"/>
              </p:ext>
            </p:extLst>
          </p:nvPr>
        </p:nvGraphicFramePr>
        <p:xfrm>
          <a:off x="107504" y="116632"/>
          <a:ext cx="90364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74379"/>
              </p:ext>
            </p:extLst>
          </p:nvPr>
        </p:nvGraphicFramePr>
        <p:xfrm>
          <a:off x="179512" y="3284984"/>
          <a:ext cx="88569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13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188640"/>
            <a:ext cx="541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HG 997/2016 privind organizarea și funcționarea ANANP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91" y="703729"/>
            <a:ext cx="115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Provocări</a:t>
            </a:r>
            <a:r>
              <a:rPr lang="en-US" b="1" dirty="0" smtClean="0"/>
              <a:t>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4353" y="2064531"/>
            <a:ext cx="505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d</a:t>
            </a:r>
            <a:r>
              <a:rPr lang="en-US" dirty="0" err="1" smtClean="0"/>
              <a:t>efinitivarea</a:t>
            </a:r>
            <a:r>
              <a:rPr lang="en-US" dirty="0" smtClean="0"/>
              <a:t> </a:t>
            </a:r>
            <a:r>
              <a:rPr lang="ro-RO" dirty="0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aprobarea</a:t>
            </a:r>
            <a:r>
              <a:rPr lang="en-US" dirty="0" smtClean="0"/>
              <a:t> </a:t>
            </a:r>
            <a:r>
              <a:rPr lang="en-US" dirty="0" err="1" smtClean="0"/>
              <a:t>limitelor</a:t>
            </a:r>
            <a:r>
              <a:rPr lang="en-US" dirty="0" smtClean="0"/>
              <a:t> </a:t>
            </a:r>
            <a:r>
              <a:rPr lang="en-US" dirty="0" err="1" smtClean="0"/>
              <a:t>ariilor</a:t>
            </a:r>
            <a:r>
              <a:rPr lang="en-US" dirty="0" smtClean="0"/>
              <a:t> </a:t>
            </a:r>
            <a:r>
              <a:rPr lang="en-US" dirty="0" err="1" smtClean="0"/>
              <a:t>protejate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" y="2627620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clarificarea proprietății (cadastrul teritoriului). Ex. cumpărarea a 60 ha ce acoperă 40 ha.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4353" y="3839172"/>
            <a:ext cx="811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instituirea unui sistem de compensații pentru pierderile suferite de către proprietari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9451" y="3219684"/>
            <a:ext cx="925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clarificarea condițiilor pentru schimbarea folosinței terenurilor (piscicol, pășuni, terenuri arabile)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4423482"/>
            <a:ext cx="926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adresarea efectelor produse de subvențiile din agricultură (plăți agro-mediu, plăți Natura 2000).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2" y="5038990"/>
            <a:ext cx="895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asigurarea calității pentru studiile de evaluare a mediului efectuate de persoanele atestate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4072" y="5589240"/>
            <a:ext cx="935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asigurarea finanțării de la bugetul de stat de la un minim existent la o alocare corespunzătoare </a:t>
            </a:r>
          </a:p>
          <a:p>
            <a:r>
              <a:rPr lang="ro-RO" dirty="0" smtClean="0"/>
              <a:t>reflectată printr-un procent stabilit din PIB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24534" y="1268760"/>
            <a:ext cx="901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Informarea și consultarea grupurilor interesate cu privire la ceea ce urmează să se întâmple</a:t>
            </a:r>
          </a:p>
          <a:p>
            <a:r>
              <a:rPr lang="ro-RO" dirty="0" smtClean="0"/>
              <a:t>în următoarele 12 luni.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91" y="6340678"/>
            <a:ext cx="769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</a:t>
            </a:r>
            <a:r>
              <a:rPr lang="ro-RO" dirty="0" smtClean="0">
                <a:cs typeface="Times New Roman" pitchFamily="18" charset="0"/>
              </a:rPr>
              <a:t>Raportarea în 2019 pe art. 12 al Directivei Păsări și art. 17 al Directivei Habitate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5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0" y="188640"/>
            <a:ext cx="9026971" cy="58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67" y="5013176"/>
            <a:ext cx="14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Viață terestră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7584" y="465313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1680" y="102196"/>
            <a:ext cx="516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Agenda 2030 a ONU pentru o dezvoltare sustenabilă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550043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Viață acvatică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688" y="4725144"/>
            <a:ext cx="0" cy="775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200" y="5315773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Apă curată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11860" y="4653136"/>
            <a:ext cx="268452" cy="544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5038774"/>
            <a:ext cx="12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Combatere</a:t>
            </a:r>
          </a:p>
          <a:p>
            <a:r>
              <a:rPr lang="ro-RO" b="1" dirty="0" smtClean="0"/>
              <a:t>schimbări</a:t>
            </a:r>
          </a:p>
          <a:p>
            <a:r>
              <a:rPr lang="ro-RO" b="1" dirty="0" smtClean="0"/>
              <a:t> climatice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956376" y="458112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48376" y="3258333"/>
            <a:ext cx="1003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Eradicarea</a:t>
            </a:r>
          </a:p>
          <a:p>
            <a:r>
              <a:rPr lang="ro-RO" sz="1500" dirty="0" smtClean="0"/>
              <a:t>foametei</a:t>
            </a:r>
            <a:endParaRPr lang="en-US" sz="15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28384" y="3068960"/>
            <a:ext cx="32546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258333"/>
            <a:ext cx="1003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Eradicarea</a:t>
            </a:r>
          </a:p>
          <a:p>
            <a:r>
              <a:rPr lang="ro-RO" sz="1500" dirty="0" smtClean="0"/>
              <a:t>sărăciei</a:t>
            </a:r>
            <a:endParaRPr lang="en-US" sz="15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970" y="3068960"/>
            <a:ext cx="638413" cy="20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246" y="2010035"/>
            <a:ext cx="10268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Orașe și </a:t>
            </a:r>
          </a:p>
          <a:p>
            <a:r>
              <a:rPr lang="ro-RO" sz="1500" dirty="0" smtClean="0"/>
              <a:t>comunități</a:t>
            </a:r>
          </a:p>
          <a:p>
            <a:r>
              <a:rPr lang="ro-RO" sz="1500" dirty="0" smtClean="0"/>
              <a:t>durabile</a:t>
            </a:r>
            <a:endParaRPr lang="en-US" sz="15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043608" y="2276872"/>
            <a:ext cx="9505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0" y="1340768"/>
            <a:ext cx="756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Pace și </a:t>
            </a:r>
          </a:p>
          <a:p>
            <a:r>
              <a:rPr lang="ro-RO" sz="1500" dirty="0" smtClean="0"/>
              <a:t>justiție</a:t>
            </a:r>
            <a:endParaRPr lang="en-US" sz="1500" dirty="0"/>
          </a:p>
        </p:txBody>
      </p:sp>
      <p:cxnSp>
        <p:nvCxnSpPr>
          <p:cNvPr id="1032" name="Straight Arrow Connector 1031"/>
          <p:cNvCxnSpPr/>
          <p:nvPr/>
        </p:nvCxnSpPr>
        <p:spPr>
          <a:xfrm flipH="1" flipV="1">
            <a:off x="827584" y="1700808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0" y="620688"/>
            <a:ext cx="815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Energie </a:t>
            </a:r>
          </a:p>
          <a:p>
            <a:r>
              <a:rPr lang="ro-RO" sz="1500" dirty="0" smtClean="0"/>
              <a:t>curată</a:t>
            </a:r>
            <a:endParaRPr lang="en-US" sz="1500" dirty="0"/>
          </a:p>
        </p:txBody>
      </p:sp>
      <p:cxnSp>
        <p:nvCxnSpPr>
          <p:cNvPr id="1035" name="Straight Arrow Connector 1034"/>
          <p:cNvCxnSpPr/>
          <p:nvPr/>
        </p:nvCxnSpPr>
        <p:spPr>
          <a:xfrm flipH="1" flipV="1">
            <a:off x="683568" y="1124744"/>
            <a:ext cx="2045185" cy="1440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8191118" y="2132856"/>
            <a:ext cx="899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Egalitate </a:t>
            </a:r>
          </a:p>
          <a:p>
            <a:r>
              <a:rPr lang="ro-RO" sz="1500" dirty="0" smtClean="0"/>
              <a:t>de gen</a:t>
            </a:r>
            <a:endParaRPr lang="en-US" sz="1500" dirty="0"/>
          </a:p>
        </p:txBody>
      </p:sp>
      <p:cxnSp>
        <p:nvCxnSpPr>
          <p:cNvPr id="1039" name="Straight Arrow Connector 1038"/>
          <p:cNvCxnSpPr>
            <a:endCxn id="1037" idx="1"/>
          </p:cNvCxnSpPr>
          <p:nvPr/>
        </p:nvCxnSpPr>
        <p:spPr>
          <a:xfrm flipV="1">
            <a:off x="7246086" y="2409855"/>
            <a:ext cx="945032" cy="155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8123556" y="1567825"/>
            <a:ext cx="9959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Educație </a:t>
            </a:r>
          </a:p>
          <a:p>
            <a:r>
              <a:rPr lang="ro-RO" sz="1500" dirty="0" smtClean="0"/>
              <a:t>de calitate</a:t>
            </a:r>
            <a:endParaRPr lang="en-US" sz="1500" dirty="0"/>
          </a:p>
        </p:txBody>
      </p:sp>
      <p:cxnSp>
        <p:nvCxnSpPr>
          <p:cNvPr id="1042" name="Straight Arrow Connector 1041"/>
          <p:cNvCxnSpPr>
            <a:endCxn id="1040" idx="1"/>
          </p:cNvCxnSpPr>
          <p:nvPr/>
        </p:nvCxnSpPr>
        <p:spPr>
          <a:xfrm flipV="1">
            <a:off x="6714924" y="1844824"/>
            <a:ext cx="1408632" cy="720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8123556" y="847745"/>
            <a:ext cx="1027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dirty="0" smtClean="0"/>
              <a:t>Sănătate și</a:t>
            </a:r>
          </a:p>
          <a:p>
            <a:r>
              <a:rPr lang="ro-RO" sz="1500" dirty="0" smtClean="0"/>
              <a:t>bunăstare</a:t>
            </a:r>
            <a:endParaRPr lang="en-US" sz="1500" dirty="0"/>
          </a:p>
        </p:txBody>
      </p:sp>
      <p:cxnSp>
        <p:nvCxnSpPr>
          <p:cNvPr id="1048" name="Straight Arrow Connector 1047"/>
          <p:cNvCxnSpPr/>
          <p:nvPr/>
        </p:nvCxnSpPr>
        <p:spPr>
          <a:xfrm flipV="1">
            <a:off x="6228184" y="1412776"/>
            <a:ext cx="1800200" cy="1152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/>
          <p:cNvSpPr txBox="1"/>
          <p:nvPr/>
        </p:nvSpPr>
        <p:spPr>
          <a:xfrm>
            <a:off x="4924322" y="786770"/>
            <a:ext cx="110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/>
              <a:t>Reducerea </a:t>
            </a:r>
          </a:p>
          <a:p>
            <a:r>
              <a:rPr lang="ro-RO" sz="1400" dirty="0" smtClean="0"/>
              <a:t>inegalităților</a:t>
            </a:r>
            <a:endParaRPr lang="en-US" sz="1400" dirty="0"/>
          </a:p>
        </p:txBody>
      </p:sp>
      <p:cxnSp>
        <p:nvCxnSpPr>
          <p:cNvPr id="1051" name="Straight Arrow Connector 1050"/>
          <p:cNvCxnSpPr/>
          <p:nvPr/>
        </p:nvCxnSpPr>
        <p:spPr>
          <a:xfrm flipH="1" flipV="1">
            <a:off x="5508104" y="1340768"/>
            <a:ext cx="72008" cy="22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6298623" y="671354"/>
            <a:ext cx="111363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 </a:t>
            </a:r>
            <a:r>
              <a:rPr lang="en-US" sz="1400" dirty="0" err="1" smtClean="0"/>
              <a:t>Consum</a:t>
            </a:r>
            <a:r>
              <a:rPr lang="en-US" sz="1400" dirty="0" smtClean="0"/>
              <a:t> </a:t>
            </a:r>
            <a:r>
              <a:rPr lang="ro-RO" sz="1400" dirty="0" smtClean="0"/>
              <a:t>și</a:t>
            </a:r>
          </a:p>
          <a:p>
            <a:r>
              <a:rPr lang="ro-RO" sz="1400" dirty="0"/>
              <a:t>p</a:t>
            </a:r>
            <a:r>
              <a:rPr lang="ro-RO" sz="1400" dirty="0" smtClean="0"/>
              <a:t>roducție</a:t>
            </a:r>
          </a:p>
          <a:p>
            <a:r>
              <a:rPr lang="ro-RO" sz="1400" dirty="0" smtClean="0"/>
              <a:t>responsabile</a:t>
            </a:r>
            <a:endParaRPr lang="en-US" sz="1400" dirty="0"/>
          </a:p>
        </p:txBody>
      </p:sp>
      <p:cxnSp>
        <p:nvCxnSpPr>
          <p:cNvPr id="1054" name="Straight Arrow Connector 1053"/>
          <p:cNvCxnSpPr/>
          <p:nvPr/>
        </p:nvCxnSpPr>
        <p:spPr>
          <a:xfrm flipV="1">
            <a:off x="6012160" y="1174686"/>
            <a:ext cx="216024" cy="393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1628904" y="805337"/>
            <a:ext cx="1315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/>
              <a:t>Muncă decentă</a:t>
            </a:r>
          </a:p>
          <a:p>
            <a:r>
              <a:rPr lang="ro-RO" sz="1400" dirty="0" smtClean="0"/>
              <a:t>și creștere</a:t>
            </a:r>
          </a:p>
          <a:p>
            <a:r>
              <a:rPr lang="ro-RO" sz="1400" dirty="0" smtClean="0"/>
              <a:t>economică</a:t>
            </a:r>
            <a:endParaRPr lang="en-US" sz="1400" dirty="0"/>
          </a:p>
        </p:txBody>
      </p:sp>
      <p:cxnSp>
        <p:nvCxnSpPr>
          <p:cNvPr id="1057" name="Straight Arrow Connector 1056"/>
          <p:cNvCxnSpPr/>
          <p:nvPr/>
        </p:nvCxnSpPr>
        <p:spPr>
          <a:xfrm flipH="1" flipV="1">
            <a:off x="2728753" y="1257726"/>
            <a:ext cx="216024" cy="393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1058"/>
          <p:cNvSpPr txBox="1"/>
          <p:nvPr/>
        </p:nvSpPr>
        <p:spPr>
          <a:xfrm>
            <a:off x="2974477" y="486118"/>
            <a:ext cx="1185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/>
              <a:t>Industrie,</a:t>
            </a:r>
          </a:p>
          <a:p>
            <a:r>
              <a:rPr lang="ro-RO" sz="1400" dirty="0" smtClean="0"/>
              <a:t>Inovație și</a:t>
            </a:r>
          </a:p>
          <a:p>
            <a:r>
              <a:rPr lang="ro-RO" sz="1400" dirty="0" smtClean="0"/>
              <a:t>Infrastructură</a:t>
            </a:r>
            <a:endParaRPr lang="en-US" sz="1400" dirty="0"/>
          </a:p>
        </p:txBody>
      </p:sp>
      <p:cxnSp>
        <p:nvCxnSpPr>
          <p:cNvPr id="1061" name="Straight Arrow Connector 1060"/>
          <p:cNvCxnSpPr/>
          <p:nvPr/>
        </p:nvCxnSpPr>
        <p:spPr>
          <a:xfrm flipH="1" flipV="1">
            <a:off x="3491880" y="1309990"/>
            <a:ext cx="75515" cy="2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/>
          <p:cNvSpPr txBox="1"/>
          <p:nvPr/>
        </p:nvSpPr>
        <p:spPr>
          <a:xfrm>
            <a:off x="102568" y="6074703"/>
            <a:ext cx="844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Revista Science – serviciile ecosistemelor  asigurate la nivel global reprezintă </a:t>
            </a:r>
          </a:p>
          <a:p>
            <a:r>
              <a:rPr lang="ro-RO" sz="2000" b="1" dirty="0" smtClean="0"/>
              <a:t>40 – 60 trilione USD anual, cea mai mare investiție de pe Pământ.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77679" y="448190"/>
            <a:ext cx="140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Parteneriate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9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Transfer2015noiembrie15\2016\Poze\Foto SAVEDP\Daniel Petrescu\LC8T058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87424"/>
            <a:ext cx="9089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19" y="5733256"/>
            <a:ext cx="1513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smtClean="0"/>
              <a:t>Foto</a:t>
            </a:r>
            <a:r>
              <a:rPr lang="en-US" sz="1200" dirty="0" smtClean="0"/>
              <a:t>: Daniel Petrescu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6278117"/>
            <a:ext cx="20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ro-RO" sz="2400" dirty="0" smtClean="0"/>
              <a:t>mulțumesc!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2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836" y="62068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garantarea </a:t>
            </a:r>
            <a:r>
              <a:rPr lang="it-IT" b="1" dirty="0"/>
              <a:t>conservării </a:t>
            </a:r>
            <a:r>
              <a:rPr lang="it-IT" dirty="0" smtClean="0"/>
              <a:t>(</a:t>
            </a:r>
            <a:r>
              <a:rPr lang="vi-VN" dirty="0">
                <a:latin typeface="+mj-lt"/>
              </a:rPr>
              <a:t>măsuri </a:t>
            </a:r>
            <a:r>
              <a:rPr lang="vi-VN" dirty="0" smtClean="0">
                <a:latin typeface="+mj-lt"/>
              </a:rPr>
              <a:t>pentru </a:t>
            </a:r>
            <a:r>
              <a:rPr lang="vi-VN" dirty="0">
                <a:latin typeface="+mj-lt"/>
              </a:rPr>
              <a:t>menţinerea sau refacerea habitatelor </a:t>
            </a:r>
            <a:r>
              <a:rPr lang="vi-VN" dirty="0" smtClean="0">
                <a:latin typeface="+mj-lt"/>
              </a:rPr>
              <a:t>naturale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şi a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populaţiilor </a:t>
            </a:r>
            <a:r>
              <a:rPr lang="vi-VN" dirty="0">
                <a:latin typeface="+mj-lt"/>
              </a:rPr>
              <a:t>de specii de faună şi floră sălbatice, într-o stare </a:t>
            </a:r>
            <a:r>
              <a:rPr lang="vi-VN" dirty="0" smtClean="0">
                <a:latin typeface="+mj-lt"/>
              </a:rPr>
              <a:t>favorabilă</a:t>
            </a:r>
            <a:endParaRPr lang="en-US" dirty="0" smtClean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0836" y="11066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Art. 1. OUG57/2007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95" y="2420888"/>
            <a:ext cx="33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 </a:t>
            </a:r>
            <a:r>
              <a:rPr lang="en-US" dirty="0" err="1" smtClean="0"/>
              <a:t>obiectiv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interes</a:t>
            </a:r>
            <a:r>
              <a:rPr lang="en-US" dirty="0"/>
              <a:t> public </a:t>
            </a:r>
            <a:r>
              <a:rPr lang="en-US" dirty="0" smtClean="0"/>
              <a:t>major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742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componentă </a:t>
            </a:r>
            <a:r>
              <a:rPr lang="it-IT" dirty="0"/>
              <a:t>fundamentală a strategiei naţionale pentru dezvoltare durabilă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34076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1017"/>
            <a:ext cx="429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b="1" dirty="0" smtClean="0"/>
              <a:t>utilizarea durabil</a:t>
            </a:r>
            <a:r>
              <a:rPr lang="ro-RO" b="1" dirty="0" smtClean="0"/>
              <a:t>ă</a:t>
            </a:r>
            <a:r>
              <a:rPr lang="it-IT" b="1" dirty="0" smtClean="0"/>
              <a:t> </a:t>
            </a:r>
            <a:r>
              <a:rPr lang="it-IT" b="1" dirty="0"/>
              <a:t>a patrimoniului natural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86104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Art. 5. OUG57/2007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9" y="4365104"/>
            <a:ext cx="8648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pentru conservarea patrimoniului natural se instituie un regim diferențiat de protecție, </a:t>
            </a:r>
          </a:p>
          <a:p>
            <a:r>
              <a:rPr lang="ro-RO" dirty="0"/>
              <a:t>c</a:t>
            </a:r>
            <a:r>
              <a:rPr lang="ro-RO" dirty="0" smtClean="0"/>
              <a:t>onservare și utilizare prin  stabilirea de categorii de arii naturale protejate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6603" y="501143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interes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naţional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rezervaţii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ştiinţifice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parcuri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naţionale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monumente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naturii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rezervaţii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parcuri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7841" y="5445224"/>
            <a:ext cx="848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>
                <a:latin typeface="+mj-lt"/>
              </a:rPr>
              <a:t>b) de interes internaţional: situri naturale ale patrimoniului natural universal, geoparcuri, zone umede de importanţă</a:t>
            </a:r>
          </a:p>
          <a:p>
            <a:r>
              <a:rPr lang="vi-VN" sz="1400" dirty="0">
                <a:latin typeface="+mj-lt"/>
              </a:rPr>
              <a:t>internaţională, rezervaţii ale biosferei;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1" y="5987590"/>
            <a:ext cx="850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c) de interes comunitar sau situri "Natura 2000": situri de importanţă comunitară, arii speciale de conservare, arii de</a:t>
            </a:r>
          </a:p>
          <a:p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protecţie specială avifaunistică;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1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00724"/>
              </p:ext>
            </p:extLst>
          </p:nvPr>
        </p:nvGraphicFramePr>
        <p:xfrm>
          <a:off x="107504" y="188640"/>
          <a:ext cx="80648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958770"/>
              </p:ext>
            </p:extLst>
          </p:nvPr>
        </p:nvGraphicFramePr>
        <p:xfrm>
          <a:off x="107504" y="3501008"/>
          <a:ext cx="81369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4937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3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5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48548"/>
            <a:ext cx="711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2013 prima raportare a României pe Biodiversitate (perioada 2007 – 2012)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79686" y="717880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http://bd.eionet.europa.eu/activities/Reporting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" y="1772816"/>
            <a:ext cx="46607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06" y="1767072"/>
            <a:ext cx="4651122" cy="37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03584"/>
            <a:ext cx="8748464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0118" y="5519488"/>
            <a:ext cx="38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Statutul de conservare pentru </a:t>
            </a:r>
            <a:r>
              <a:rPr lang="ro-RO" b="1" dirty="0" smtClean="0"/>
              <a:t>habitate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19911" y="5457253"/>
            <a:ext cx="356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Statutul de conservare pentru </a:t>
            </a:r>
            <a:r>
              <a:rPr lang="ro-RO" b="1" dirty="0" smtClean="0"/>
              <a:t>specii</a:t>
            </a:r>
          </a:p>
          <a:p>
            <a:r>
              <a:rPr lang="ro-RO" dirty="0"/>
              <a:t>a</a:t>
            </a:r>
            <a:r>
              <a:rPr lang="ro-RO" dirty="0" smtClean="0"/>
              <a:t>ltele decât păsări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46" y="32123"/>
            <a:ext cx="1005600" cy="85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6" y="1545555"/>
            <a:ext cx="44767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14" y="1196752"/>
            <a:ext cx="4476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2692" y="47288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http://bd.eionet.europa.eu/activities/Reporting/Article_17/Reports_2013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720378" y="1035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2013 prima raportare a României pe Biodiversitate (perioada 2007 – 2012)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31308"/>
            <a:ext cx="439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Statutul de conservare a tipurilor de </a:t>
            </a:r>
            <a:r>
              <a:rPr lang="ro-RO" b="1" dirty="0" smtClean="0"/>
              <a:t>habitate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415974"/>
            <a:ext cx="303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Statutul de conservare pentru </a:t>
            </a:r>
          </a:p>
          <a:p>
            <a:r>
              <a:rPr lang="ro-RO" b="1" dirty="0" smtClean="0"/>
              <a:t>specii</a:t>
            </a:r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6" y="6119813"/>
            <a:ext cx="87487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875" y="5816297"/>
            <a:ext cx="1513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 smtClean="0"/>
              <a:t>Foto</a:t>
            </a:r>
            <a:r>
              <a:rPr lang="en-US" sz="1200" dirty="0" smtClean="0"/>
              <a:t>: Daniel Petrescu</a:t>
            </a:r>
            <a:endParaRPr lang="en-US" sz="1200" dirty="0"/>
          </a:p>
        </p:txBody>
      </p:sp>
      <p:pic>
        <p:nvPicPr>
          <p:cNvPr id="12290" name="Picture 2" descr="D:\Transfer2015noiembrie15\2016\Poze\RevistaNorbert\01 Daniel Petrescu - Danube Delta\LC8T3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73209" cy="53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825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825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24247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2013 prima raportare a României pe Biodiversitate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590395"/>
            <a:ext cx="558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http://bd.eionet.europa.eu/activities/Reporting/Article_12/Reports_2013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71600" y="606687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Decreasing</a:t>
            </a:r>
            <a:r>
              <a:rPr lang="en-US" dirty="0" smtClean="0">
                <a:solidFill>
                  <a:srgbClr val="FFFFFF"/>
                </a:solidFill>
                <a:effectLst/>
                <a:latin typeface="Arial"/>
                <a:ea typeface="+mn-ea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993366"/>
                </a:solidFill>
                <a:effectLst/>
                <a:latin typeface="Arial"/>
                <a:ea typeface="+mn-ea"/>
              </a:rPr>
              <a:t>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Stable     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Fluctuating  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Increasing  </a:t>
            </a:r>
            <a:r>
              <a:rPr lang="en-US" sz="2800" dirty="0" smtClean="0">
                <a:solidFill>
                  <a:srgbClr val="A6A6A6"/>
                </a:solidFill>
                <a:effectLst/>
                <a:latin typeface="Arial"/>
                <a:ea typeface="+mn-ea"/>
              </a:rPr>
              <a:t>■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+mn-ea"/>
              </a:rPr>
              <a:t> Unknown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214514"/>
            <a:ext cx="432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Specii de păsări cuibăritoare pe teritoriul 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5456" y="5590142"/>
            <a:ext cx="254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Tendință pe termen scurt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6393" y="5596814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Tendință pe termen lung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37530" y="51852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=253)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8191" y="5185202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=253)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86" y="32123"/>
            <a:ext cx="1030960" cy="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668</Words>
  <Application>Microsoft Office PowerPoint</Application>
  <PresentationFormat>On-screen Show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</dc:creator>
  <cp:lastModifiedBy>Danut</cp:lastModifiedBy>
  <cp:revision>34</cp:revision>
  <dcterms:created xsi:type="dcterms:W3CDTF">2018-12-03T15:48:37Z</dcterms:created>
  <dcterms:modified xsi:type="dcterms:W3CDTF">2018-12-05T05:52:18Z</dcterms:modified>
</cp:coreProperties>
</file>