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1" r:id="rId3"/>
    <p:sldId id="296" r:id="rId4"/>
    <p:sldId id="297" r:id="rId5"/>
    <p:sldId id="259" r:id="rId6"/>
    <p:sldId id="258" r:id="rId7"/>
    <p:sldId id="263" r:id="rId8"/>
    <p:sldId id="260" r:id="rId9"/>
    <p:sldId id="264" r:id="rId10"/>
    <p:sldId id="265" r:id="rId11"/>
    <p:sldId id="266" r:id="rId12"/>
    <p:sldId id="295" r:id="rId13"/>
    <p:sldId id="282" r:id="rId14"/>
    <p:sldId id="283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3" autoAdjust="0"/>
    <p:restoredTop sz="64734" autoAdjust="0"/>
  </p:normalViewPr>
  <p:slideViewPr>
    <p:cSldViewPr snapToGrid="0">
      <p:cViewPr>
        <p:scale>
          <a:sx n="66" d="100"/>
          <a:sy n="66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F8C70-F301-42E1-83F9-122488FDF394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FBFC6-8533-47DF-9504-4064A366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48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200" dirty="0" smtClean="0"/>
              <a:t>ONG-urile nu și-au</a:t>
            </a:r>
            <a:r>
              <a:rPr lang="ro-RO" sz="1200" baseline="0" dirty="0" smtClean="0"/>
              <a:t> mai asumat responsabilitatea pentru emiterea avizelor, în afara prevederilor legale. </a:t>
            </a:r>
            <a:endParaRPr lang="ro-RO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200" dirty="0" smtClean="0"/>
              <a:t>Anumite proiecte au fost blocate,</a:t>
            </a:r>
            <a:r>
              <a:rPr lang="ro-RO" sz="1200" baseline="0" dirty="0" smtClean="0"/>
              <a:t> ceea ce a condus la nemulțumiri din partea investitorilor</a:t>
            </a:r>
            <a:r>
              <a:rPr lang="ro-RO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4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41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Dezvoltarea unei </a:t>
            </a:r>
            <a:r>
              <a:rPr lang="ro-RO" baseline="0" dirty="0" smtClean="0"/>
              <a:t> strategii realiste, unitare. </a:t>
            </a:r>
          </a:p>
          <a:p>
            <a:r>
              <a:rPr lang="ro-RO" baseline="0" dirty="0" smtClean="0"/>
              <a:t>Sursă bugetară dedicată pentru administrare.</a:t>
            </a:r>
          </a:p>
          <a:p>
            <a:r>
              <a:rPr lang="ro-RO" baseline="0" dirty="0" smtClean="0"/>
              <a:t>Mecanisme financiare de implementare a măsurilor de conservare.</a:t>
            </a:r>
          </a:p>
          <a:p>
            <a:r>
              <a:rPr lang="ro-RO" baseline="0" dirty="0" smtClean="0"/>
              <a:t>Publicarea studiilor și datelor științifice pentru o mai bună transparență</a:t>
            </a:r>
          </a:p>
          <a:p>
            <a:r>
              <a:rPr lang="ro-RO" baseline="0" dirty="0" smtClean="0"/>
              <a:t>Crearea de mecanisme de plată pentru servicii </a:t>
            </a:r>
            <a:r>
              <a:rPr lang="ro-RO" baseline="0" dirty="0" err="1" smtClean="0"/>
              <a:t>ecosistemice</a:t>
            </a:r>
            <a:r>
              <a:rPr lang="ro-RO" baseline="0" dirty="0" smtClean="0"/>
              <a:t>. </a:t>
            </a:r>
          </a:p>
          <a:p>
            <a:r>
              <a:rPr lang="ro-RO" baseline="0" dirty="0" smtClean="0"/>
              <a:t>Crearea de mecanisme pentru susținerea financiară a comunităților locale. </a:t>
            </a:r>
          </a:p>
          <a:p>
            <a:r>
              <a:rPr lang="ro-RO" baseline="0" dirty="0" smtClean="0"/>
              <a:t>Asigurarea coerenței și stabilității cadrului legal. </a:t>
            </a:r>
          </a:p>
          <a:p>
            <a:r>
              <a:rPr lang="ro-RO" baseline="0" dirty="0" smtClean="0"/>
              <a:t>Desemnarea unor noi arii protejate prin metode științifice (coridoarele ecologice).</a:t>
            </a:r>
          </a:p>
          <a:p>
            <a:r>
              <a:rPr lang="ro-RO" baseline="0" dirty="0" smtClean="0"/>
              <a:t>Evaluarea și perfecționarea managementului și specializarea personalului. </a:t>
            </a:r>
          </a:p>
          <a:p>
            <a:endParaRPr lang="ro-RO" baseline="0" dirty="0" smtClean="0"/>
          </a:p>
          <a:p>
            <a:r>
              <a:rPr lang="ro-RO" baseline="0" dirty="0" smtClean="0"/>
              <a:t> </a:t>
            </a:r>
          </a:p>
          <a:p>
            <a:r>
              <a:rPr lang="ro-RO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57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o-RO" dirty="0" smtClean="0"/>
              <a:t>Cum vom reuși să creăm o colaborare care să permită accesarea</a:t>
            </a:r>
            <a:r>
              <a:rPr lang="ro-RO" baseline="0" dirty="0" smtClean="0"/>
              <a:t> fondurilor europene și atingerea obiectivelor pentru care liniile de </a:t>
            </a:r>
            <a:r>
              <a:rPr lang="ro-RO" baseline="0" dirty="0" err="1" smtClean="0"/>
              <a:t>finanațre</a:t>
            </a:r>
            <a:r>
              <a:rPr lang="ro-RO" baseline="0" dirty="0" smtClean="0"/>
              <a:t> au fost înființate. </a:t>
            </a:r>
          </a:p>
          <a:p>
            <a:pPr marL="228600" indent="-228600">
              <a:buAutoNum type="arabicPeriod"/>
            </a:pPr>
            <a:r>
              <a:rPr lang="ro-RO" baseline="0" dirty="0" smtClean="0"/>
              <a:t> Cum poate împiedica ANANP proiectele sau activitățile cu impact de mediu?</a:t>
            </a:r>
          </a:p>
          <a:p>
            <a:pPr marL="228600" indent="-228600">
              <a:buAutoNum type="arabicPeriod"/>
            </a:pPr>
            <a:endParaRPr lang="ro-RO" baseline="0" dirty="0" smtClean="0"/>
          </a:p>
          <a:p>
            <a:pPr marL="228600" indent="-228600">
              <a:buAutoNum type="arabicPeriod"/>
            </a:pPr>
            <a:r>
              <a:rPr lang="ro-RO" baseline="0" dirty="0" smtClean="0"/>
              <a:t>În condițiile în care 60% din AP sunt orfane... Iar la nivel județean, vor maxim 10 persoane în structura ANANP?</a:t>
            </a:r>
          </a:p>
          <a:p>
            <a:pPr marL="228600" indent="-228600">
              <a:buAutoNum type="arabicPeriod"/>
            </a:pPr>
            <a:endParaRPr lang="ro-RO" baseline="0" dirty="0" smtClean="0"/>
          </a:p>
          <a:p>
            <a:pPr marL="0" indent="0">
              <a:buNone/>
            </a:pPr>
            <a:r>
              <a:rPr lang="ro-RO" baseline="0" dirty="0" smtClean="0"/>
              <a:t> </a:t>
            </a:r>
          </a:p>
          <a:p>
            <a:pPr marL="228600" indent="-228600">
              <a:buAutoNum type="arabicPeriod"/>
            </a:pPr>
            <a:endParaRPr lang="ro-RO" baseline="0" dirty="0" smtClean="0"/>
          </a:p>
          <a:p>
            <a:pPr marL="228600" indent="-228600">
              <a:buAutoNum type="arabicPeriod"/>
            </a:pPr>
            <a:endParaRPr lang="ro-RO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3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4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o-RO" i="1" dirty="0" smtClean="0"/>
              <a:t>Federația Coaliția Natura 2000 România</a:t>
            </a:r>
            <a:r>
              <a:rPr lang="ro-RO" dirty="0" smtClean="0"/>
              <a:t> acționează informal din 2003, când 55 de membrii, organizații nonguvernamentale din domeniul protecției naturii, s-au reunit pentru a-și consolida puterea de acțiune la nivel național și local, și pentru a contribui la desemnarea siturilor Natura 2000 în România.</a:t>
            </a:r>
          </a:p>
          <a:p>
            <a:pPr fontAlgn="base"/>
            <a:r>
              <a:rPr lang="ro-RO" dirty="0" smtClean="0"/>
              <a:t>Din 2013, Federația are personalitate juridică și 15 membrii înregistrați oficial. Printr-un parteneriat al organizațiilor nonguvernamentale, ce oferă reprezentativitate și forță la nivel național, Federația acționează în domeniile: arii protejate, conservarea biodiversității, implementarea rețelei Natura 2000 în România.</a:t>
            </a:r>
          </a:p>
          <a:p>
            <a:pPr fontAlgn="base"/>
            <a:r>
              <a:rPr lang="ro-RO" dirty="0" smtClean="0"/>
              <a:t>Direcțiile principale de acțiune ale Federației sunt:</a:t>
            </a:r>
          </a:p>
          <a:p>
            <a:pPr fontAlgn="base"/>
            <a:r>
              <a:rPr lang="ro-RO" dirty="0" smtClean="0"/>
              <a:t>implicarea activă în procesul de identificare a siturilor nominalizate pentru încadrare în cadrul rețelei Natura 2000 și oferirea de sprijin entităților ce asigură managementul acestor zone;</a:t>
            </a:r>
          </a:p>
          <a:p>
            <a:pPr fontAlgn="base"/>
            <a:r>
              <a:rPr lang="ro-RO" dirty="0" smtClean="0"/>
              <a:t>desfășurarea unor activități de </a:t>
            </a:r>
            <a:r>
              <a:rPr lang="ro-RO" dirty="0" err="1" smtClean="0"/>
              <a:t>advocacy</a:t>
            </a:r>
            <a:r>
              <a:rPr lang="ro-RO" dirty="0" smtClean="0"/>
              <a:t> și </a:t>
            </a:r>
            <a:r>
              <a:rPr lang="ro-RO" dirty="0" err="1" smtClean="0"/>
              <a:t>watchdog</a:t>
            </a:r>
            <a:endParaRPr lang="ro-RO" dirty="0" smtClean="0"/>
          </a:p>
          <a:p>
            <a:pPr fontAlgn="base"/>
            <a:r>
              <a:rPr lang="ro-RO" dirty="0" smtClean="0"/>
              <a:t>facilitarea activităților de conștientizare și participare publică asociate implementării Natura 2000;</a:t>
            </a:r>
          </a:p>
          <a:p>
            <a:pPr fontAlgn="base"/>
            <a:r>
              <a:rPr lang="ro-RO" dirty="0" smtClean="0"/>
              <a:t>întărirea capacitații ONG-urilor de mediu de a se implica în mod activ în protecția naturi.</a:t>
            </a:r>
          </a:p>
          <a:p>
            <a:pPr fontAlgn="base"/>
            <a:r>
              <a:rPr lang="ro-RO" dirty="0" smtClean="0"/>
              <a:t>Abordarea propusă de Coaliție este una de cooperare cu autoritățile, urmărind totodată respectarea obligaților de către structurile guvernamentale.</a:t>
            </a:r>
          </a:p>
          <a:p>
            <a:pPr fontAlgn="base"/>
            <a:r>
              <a:rPr lang="ro-RO" dirty="0" smtClean="0"/>
              <a:t>Membrii Coaliției sunt organizații neguvernamentale care au aderat la principiile Coaliției și a căror preocupare principală este protecția naturii în România.</a:t>
            </a:r>
          </a:p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6A977-3BF2-4F92-A333-A8BF7BD24130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5281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există</a:t>
            </a:r>
            <a:r>
              <a:rPr lang="ro-RO" sz="1200" dirty="0" smtClean="0"/>
              <a:t> </a:t>
            </a:r>
            <a:r>
              <a:rPr lang="en-US" sz="1200" dirty="0" err="1" smtClean="0"/>
              <a:t>suprapuneri</a:t>
            </a:r>
            <a:r>
              <a:rPr lang="en-US" sz="1200" dirty="0" smtClean="0"/>
              <a:t> </a:t>
            </a:r>
            <a:r>
              <a:rPr lang="en-US" sz="1200" dirty="0" err="1" smtClean="0"/>
              <a:t>intre</a:t>
            </a:r>
            <a:r>
              <a:rPr lang="en-US" sz="1200" dirty="0" smtClean="0"/>
              <a:t> </a:t>
            </a:r>
            <a:r>
              <a:rPr lang="en-US" sz="1200" dirty="0" err="1" smtClean="0"/>
              <a:t>diferite</a:t>
            </a:r>
            <a:r>
              <a:rPr lang="en-US" sz="1200" dirty="0" smtClean="0"/>
              <a:t> </a:t>
            </a:r>
            <a:r>
              <a:rPr lang="en-US" sz="1200" dirty="0" err="1" smtClean="0"/>
              <a:t>categorii</a:t>
            </a:r>
            <a:r>
              <a:rPr lang="en-US" sz="1200" dirty="0" smtClean="0"/>
              <a:t> </a:t>
            </a:r>
            <a:r>
              <a:rPr lang="en-US" sz="1200" dirty="0" err="1" smtClean="0"/>
              <a:t>şi</a:t>
            </a:r>
            <a:r>
              <a:rPr lang="en-US" sz="1200" dirty="0" smtClean="0"/>
              <a:t> un contract </a:t>
            </a:r>
            <a:r>
              <a:rPr lang="en-US" sz="1200" dirty="0" err="1" smtClean="0"/>
              <a:t>poate</a:t>
            </a:r>
            <a:r>
              <a:rPr lang="en-US" sz="1200" dirty="0" smtClean="0"/>
              <a:t> </a:t>
            </a:r>
            <a:r>
              <a:rPr lang="en-US" sz="1200" dirty="0" err="1" smtClean="0"/>
              <a:t>să</a:t>
            </a:r>
            <a:r>
              <a:rPr lang="en-US" sz="1200" dirty="0" smtClean="0"/>
              <a:t> fie </a:t>
            </a:r>
            <a:r>
              <a:rPr lang="en-US" sz="1200" dirty="0" err="1" smtClean="0"/>
              <a:t>pentru</a:t>
            </a:r>
            <a:r>
              <a:rPr lang="en-US" sz="1200" dirty="0" smtClean="0"/>
              <a:t> o</a:t>
            </a:r>
          </a:p>
          <a:p>
            <a:r>
              <a:rPr lang="en-US" sz="1200" dirty="0" err="1" smtClean="0"/>
              <a:t>singură</a:t>
            </a:r>
            <a:r>
              <a:rPr lang="en-US" sz="1200" dirty="0" smtClean="0"/>
              <a:t> </a:t>
            </a:r>
            <a:r>
              <a:rPr lang="en-US" sz="1200" dirty="0" err="1" smtClean="0"/>
              <a:t>arie</a:t>
            </a:r>
            <a:r>
              <a:rPr lang="en-US" sz="1200" dirty="0" smtClean="0"/>
              <a:t> </a:t>
            </a:r>
            <a:r>
              <a:rPr lang="en-US" sz="1200" dirty="0" err="1" smtClean="0"/>
              <a:t>protejată</a:t>
            </a:r>
            <a:r>
              <a:rPr lang="en-US" sz="1200" dirty="0" smtClean="0"/>
              <a:t> </a:t>
            </a:r>
            <a:r>
              <a:rPr lang="en-US" sz="1200" dirty="0" err="1" smtClean="0"/>
              <a:t>sau</a:t>
            </a:r>
            <a:r>
              <a:rPr lang="en-US" sz="1200" dirty="0" smtClean="0"/>
              <a:t> </a:t>
            </a:r>
            <a:r>
              <a:rPr lang="en-US" sz="1200" dirty="0" err="1" smtClean="0"/>
              <a:t>pentru</a:t>
            </a:r>
            <a:r>
              <a:rPr lang="en-US" sz="1200" dirty="0" smtClean="0"/>
              <a:t> </a:t>
            </a:r>
            <a:r>
              <a:rPr lang="en-US" sz="1200" dirty="0" err="1" smtClean="0"/>
              <a:t>mai</a:t>
            </a:r>
            <a:r>
              <a:rPr lang="en-US" sz="1200" dirty="0" smtClean="0"/>
              <a:t> </a:t>
            </a:r>
            <a:r>
              <a:rPr lang="en-US" sz="1200" dirty="0" err="1" smtClean="0"/>
              <a:t>multe</a:t>
            </a:r>
            <a:r>
              <a:rPr lang="en-US" sz="1200" dirty="0" smtClean="0"/>
              <a:t>), </a:t>
            </a:r>
            <a:endParaRPr lang="ro-RO" sz="1200" dirty="0" smtClean="0"/>
          </a:p>
          <a:p>
            <a:endParaRPr lang="ro-RO" sz="1200" dirty="0" smtClean="0"/>
          </a:p>
          <a:p>
            <a:r>
              <a:rPr lang="ro-RO" sz="1200" dirty="0" smtClean="0"/>
              <a:t>Cea mai mare parte</a:t>
            </a:r>
            <a:r>
              <a:rPr lang="ro-RO" sz="1200" baseline="0" dirty="0" smtClean="0"/>
              <a:t> din </a:t>
            </a:r>
            <a:r>
              <a:rPr lang="ro-RO" sz="1200" baseline="0" dirty="0" err="1" smtClean="0"/>
              <a:t>suprafata</a:t>
            </a:r>
            <a:r>
              <a:rPr lang="ro-RO" sz="1200" baseline="0" dirty="0" smtClean="0"/>
              <a:t> cu statut de </a:t>
            </a:r>
            <a:r>
              <a:rPr lang="ro-RO" sz="1200" baseline="0" dirty="0" err="1" smtClean="0"/>
              <a:t>protectie</a:t>
            </a:r>
            <a:r>
              <a:rPr lang="ro-RO" sz="1200" baseline="0" dirty="0" smtClean="0"/>
              <a:t> avea administrare. Tot în baza </a:t>
            </a:r>
            <a:r>
              <a:rPr lang="ro-RO" sz="1200" baseline="0" dirty="0" err="1" smtClean="0"/>
              <a:t>syuprafetei</a:t>
            </a:r>
            <a:r>
              <a:rPr lang="ro-RO" sz="1200" baseline="0" dirty="0" smtClean="0"/>
              <a:t> Romsilva este cel mai mare administrator.</a:t>
            </a:r>
            <a:endParaRPr lang="ro-RO" sz="1200" dirty="0" smtClean="0"/>
          </a:p>
          <a:p>
            <a:r>
              <a:rPr lang="ro-RO" sz="1200" dirty="0" smtClean="0"/>
              <a:t>62</a:t>
            </a:r>
            <a:r>
              <a:rPr lang="ro-RO" sz="1200" baseline="0" dirty="0" smtClean="0"/>
              <a:t> de ONG uri de mediu </a:t>
            </a:r>
          </a:p>
          <a:p>
            <a:endParaRPr lang="ro-RO" sz="1200" baseline="0" dirty="0" smtClean="0"/>
          </a:p>
          <a:p>
            <a:r>
              <a:rPr lang="ro-RO" sz="1200" baseline="0" dirty="0" smtClean="0"/>
              <a:t>Circa 700 de specialiști lucrau în managementul ariilor naturale protejate. </a:t>
            </a:r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ro-RO" sz="12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sz="1800" baseline="0" dirty="0" smtClean="0"/>
          </a:p>
          <a:p>
            <a:r>
              <a:rPr lang="ro-RO" sz="1800" baseline="0" dirty="0" smtClean="0"/>
              <a:t>Cele mai importante modificări aduse OUG 57:</a:t>
            </a:r>
          </a:p>
          <a:p>
            <a:r>
              <a:rPr lang="ro-RO" sz="1800" baseline="0" dirty="0" smtClean="0"/>
              <a:t>Eliminarea noțiunii de custode, care era </a:t>
            </a:r>
            <a:r>
              <a:rPr lang="ro-RO" sz="1800" baseline="0" dirty="0" err="1" smtClean="0"/>
              <a:t>foosită</a:t>
            </a:r>
            <a:r>
              <a:rPr lang="ro-RO" sz="1800" baseline="0" dirty="0" smtClean="0"/>
              <a:t> încă din anii 60. </a:t>
            </a:r>
          </a:p>
          <a:p>
            <a:r>
              <a:rPr lang="ro-RO" sz="1800" baseline="0" dirty="0" smtClean="0"/>
              <a:t>D</a:t>
            </a:r>
            <a:r>
              <a:rPr lang="en-US" sz="1800" baseline="0" dirty="0" smtClean="0"/>
              <a:t>in art 18 </a:t>
            </a:r>
            <a:r>
              <a:rPr lang="en-US" sz="1800" baseline="0" dirty="0" err="1" smtClean="0"/>
              <a:t>pct</a:t>
            </a:r>
            <a:r>
              <a:rPr lang="en-US" sz="1800" baseline="0" dirty="0" smtClean="0"/>
              <a:t> B au </a:t>
            </a:r>
            <a:r>
              <a:rPr lang="en-US" sz="1800" baseline="0" dirty="0" err="1" smtClean="0"/>
              <a:t>fost</a:t>
            </a:r>
            <a:r>
              <a:rPr lang="en-US" sz="1800" baseline="0" dirty="0" smtClean="0"/>
              <a:t> eliminate </a:t>
            </a:r>
            <a:r>
              <a:rPr lang="en-US" sz="1800" baseline="0" dirty="0" err="1" smtClean="0"/>
              <a:t>organiza</a:t>
            </a:r>
            <a:r>
              <a:rPr lang="ro-RO" sz="1800" baseline="0" dirty="0" smtClean="0"/>
              <a:t>ți</a:t>
            </a:r>
            <a:r>
              <a:rPr lang="en-US" sz="1800" baseline="0" dirty="0" err="1" smtClean="0"/>
              <a:t>ile</a:t>
            </a:r>
            <a:r>
              <a:rPr lang="en-US" sz="1800" baseline="0" dirty="0" smtClean="0"/>
              <a:t> </a:t>
            </a:r>
            <a:r>
              <a:rPr lang="ro-RO" sz="1800" baseline="0" dirty="0" smtClean="0"/>
              <a:t>neguvernamentale. </a:t>
            </a:r>
          </a:p>
          <a:p>
            <a:endParaRPr lang="ro-RO" sz="1800" baseline="0" dirty="0" smtClean="0"/>
          </a:p>
          <a:p>
            <a:r>
              <a:rPr lang="ro-RO" sz="1800" baseline="0" dirty="0" smtClean="0"/>
              <a:t>Prin </a:t>
            </a:r>
            <a:r>
              <a:rPr lang="ro-RO" sz="1800" baseline="0" dirty="0" err="1" smtClean="0"/>
              <a:t>corobararea</a:t>
            </a:r>
            <a:r>
              <a:rPr lang="ro-RO" sz="1800" baseline="0" dirty="0" smtClean="0"/>
              <a:t> celor două modificări, odată intrată în vigoare OUG75, ONG-urile care aveau contracte de custodie sau administrare s-au aflat în imposibilitatea legală de a își desfășura misiunea. </a:t>
            </a:r>
          </a:p>
          <a:p>
            <a:endParaRPr lang="ro-RO" sz="1800" baseline="0" dirty="0" smtClean="0"/>
          </a:p>
          <a:p>
            <a:r>
              <a:rPr lang="ro-RO" sz="1800" baseline="0" dirty="0" err="1" smtClean="0"/>
              <a:t>Art</a:t>
            </a:r>
            <a:r>
              <a:rPr lang="ro-RO" sz="1800" baseline="0" dirty="0" smtClean="0"/>
              <a:t> 20, deși pare a fi o măsură tranzitorie,  nu este clar și lasă loc de interpretări, în special pentru administratori, dar și în ceea ce privește elaborarea de avize.  	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3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2800" dirty="0" smtClean="0"/>
              <a:t>În ciuda clarificărilor</a:t>
            </a:r>
            <a:r>
              <a:rPr lang="ro-RO" sz="2800" baseline="0" dirty="0" smtClean="0"/>
              <a:t> emise de ANANP, OUG 75 are putere de lege și este deasupra oricărei notificări sau clarificări oficiale. 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3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800" dirty="0" smtClean="0"/>
              <a:t>Pe</a:t>
            </a:r>
            <a:r>
              <a:rPr lang="ro-RO" sz="1800" baseline="0" dirty="0" smtClean="0"/>
              <a:t> 9 noiembrie a </a:t>
            </a:r>
            <a:r>
              <a:rPr lang="ro-RO" baseline="0" dirty="0" smtClean="0"/>
              <a:t>intrat în vigoare </a:t>
            </a:r>
            <a:r>
              <a:rPr lang="en-US" sz="1200" b="1" dirty="0" err="1" smtClean="0"/>
              <a:t>Hotărârea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nr</a:t>
            </a:r>
            <a:r>
              <a:rPr lang="en-US" sz="1200" b="1" dirty="0" smtClean="0"/>
              <a:t>. 867/2018</a:t>
            </a:r>
            <a:r>
              <a:rPr lang="ro-RO" sz="1200" b="1" dirty="0" smtClean="0"/>
              <a:t>,</a:t>
            </a:r>
            <a:r>
              <a:rPr lang="ro-RO" sz="1200" b="1" baseline="0" dirty="0" smtClean="0"/>
              <a:t> necesară pentru operaționalizarea ANANP.</a:t>
            </a:r>
          </a:p>
          <a:p>
            <a:r>
              <a:rPr lang="ro-RO" dirty="0" smtClean="0"/>
              <a:t>Cred că </a:t>
            </a:r>
            <a:r>
              <a:rPr lang="ro-RO" dirty="0" err="1" smtClean="0"/>
              <a:t>art</a:t>
            </a:r>
            <a:r>
              <a:rPr lang="ro-RO" dirty="0" smtClean="0"/>
              <a:t> 6.</a:t>
            </a:r>
            <a:r>
              <a:rPr lang="ro-RO" baseline="0" dirty="0" smtClean="0"/>
              <a:t> </a:t>
            </a:r>
            <a:r>
              <a:rPr lang="ro-RO" baseline="0" dirty="0" err="1" smtClean="0"/>
              <a:t>lit</a:t>
            </a:r>
            <a:r>
              <a:rPr lang="ro-RO" baseline="0" dirty="0" smtClean="0"/>
              <a:t> J este cea mai așteptată prevedere și necesită un dialog cu autoritățile de stat, pentru a conduce la cea mai bună formulă.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94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Din 21 noiembrie,</a:t>
            </a:r>
            <a:r>
              <a:rPr lang="ro-RO" baseline="0" dirty="0" smtClean="0"/>
              <a:t> notificarea emisă de ANANP, a fost considerată de către custozi și administratori momentul la care au fost eliberați de drepturi și obligații. </a:t>
            </a:r>
          </a:p>
          <a:p>
            <a:r>
              <a:rPr lang="ro-RO" baseline="0" dirty="0" smtClean="0"/>
              <a:t>Deducția provine din interpretarea expresiei „de la data intrării în vigoare a actului normativ modificator”, pe care juriștii noștri l-au identificat ca fiind HG 867/2018. </a:t>
            </a:r>
          </a:p>
          <a:p>
            <a:r>
              <a:rPr lang="ro-RO" baseline="0" dirty="0" smtClean="0"/>
              <a:t>Această zi a fost considerată ca fiind cea din care ariile protejate au rămas fără protecție. </a:t>
            </a:r>
          </a:p>
          <a:p>
            <a:endParaRPr lang="ro-RO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In octombrie 2018, exista 54 de contracte</a:t>
            </a:r>
            <a:r>
              <a:rPr lang="ro-RO" baseline="0" dirty="0" smtClean="0"/>
              <a:t> POIM in </a:t>
            </a:r>
            <a:r>
              <a:rPr lang="ro-RO" baseline="0" dirty="0" err="1" smtClean="0"/>
              <a:t>finantare</a:t>
            </a:r>
            <a:r>
              <a:rPr lang="ro-RO" baseline="0" dirty="0" smtClean="0"/>
              <a:t>,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BFC6-8533-47DF-9504-4064A366E6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5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6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7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9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0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96C35-32BC-48B9-8896-7709E55E1A1B}" type="datetimeFigureOut">
              <a:rPr lang="en-US" smtClean="0"/>
              <a:t>03-Dec-18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2AA29-D44A-4AFC-AA69-F03EE07D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ge5.ro/Gratuit/geztsobrg4ya/hotararea-nr-997-2016-privind-organizarea-si-functionarea-agentiei-nationale-pentru-arii-naturale-protejate-si-privind-modificarea-si-completarea-anexei-nr-12-la-hotararea-guvernului-nr-1705-2006-pent?pid=120856921&amp;d=2018-12-03#p-120856921" TargetMode="External"/><Relationship Id="rId5" Type="http://schemas.openxmlformats.org/officeDocument/2006/relationships/hyperlink" Target="https://lege5.ro/Gratuit/geztsobrg4ya/hotararea-nr-997-2016-privind-organizarea-si-functionarea-agentiei-nationale-pentru-arii-naturale-protejate-si-privind-modificarea-si-completarea-anexei-nr-12-la-hotararea-guvernului-nr-1705-2006-pent?pid=120856911&amp;d=2018-12-03#p-120856911" TargetMode="Externa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image" Target="../media/image3.gif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image" Target="../media/image5.jpg"/><Relationship Id="rId15" Type="http://schemas.openxmlformats.org/officeDocument/2006/relationships/image" Target="../media/image14.jpg"/><Relationship Id="rId23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gif"/><Relationship Id="rId9" Type="http://schemas.openxmlformats.org/officeDocument/2006/relationships/image" Target="../media/image9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lege5.ro/Gratuit/gi4dsmbxgq3a/art-281-ordonanta-de-urgenta-75-2018-art-ii-ordonanta-de-urgenta-a-guvernului-nr-57-2007-privind-regimul-ariilor-naturale-protejate-conservarea-habitatelor-naturale-a-florei-si-faunei-salbatice-public?dp=gi3dgnrqgi2dcn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ge5.ro/Gratuit/gi4dsmbxgq3a/art-18-ordonanta-de-urgenta-75-2018-art-ii-ordonanta-de-urgenta-a-guvernului-nr-57-2007-privind-regimul-ariilor-naturale-protejate-conservarea-habitatelor-naturale-a-florei-si-faunei-salbatice-publica?dp=gi3dgnrqgiztsnq" TargetMode="External"/><Relationship Id="rId5" Type="http://schemas.openxmlformats.org/officeDocument/2006/relationships/hyperlink" Target="https://lege5.ro/Gratuit/gi4dsmbxgq3a/art-20-ordonanta-de-urgenta-75-2018-art-ii-ordonanta-de-urgenta-a-guvernului-nr-57-2007-privind-regimul-ariilor-naturale-protejate-conservarea-habitatelor-naturale-a-florei-si-faunei-salbatice-publica?dp=gi3dgnrqgi2dani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ge5.ro/Gratuit/gi4dsmbxgq3a/art-281-ordonanta-de-urgenta-75-2018-art-ii-ordonanta-de-urgenta-a-guvernului-nr-57-2007-privind-regimul-ariilor-naturale-protejate-conservarea-habitatelor-naturale-a-florei-si-faunei-salbatice-public?dp=gi3dgnrqgi2dcnq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ge5.ro/Gratuit/geztsobrg4ya/hotararea-nr-997-2016-privind-organizarea-si-functionarea-agentiei-nationale-pentru-arii-naturale-protejate-si-privind-modificarea-si-completarea-anexei-nr-12-la-hotararea-guvernului-nr-1705-2006-pent?pid=120856921&amp;d=2018-12-03#p-120856921" TargetMode="External"/><Relationship Id="rId5" Type="http://schemas.openxmlformats.org/officeDocument/2006/relationships/hyperlink" Target="https://lege5.ro/Gratuit/geztsobrg4ya/hotararea-nr-997-2016-privind-organizarea-si-functionarea-agentiei-nationale-pentru-arii-naturale-protejate-si-privind-modificarea-si-completarea-anexei-nr-12-la-hotararea-guvernului-nr-1705-2006-pent?pid=120856911&amp;d=2018-12-03#p-120856911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1.jpg"/><Relationship Id="rId4" Type="http://schemas.openxmlformats.org/officeDocument/2006/relationships/hyperlink" Target="https://lege5.ro/Gratuit/gi4dsmbxgq3a/art-20-ordonanta-de-urgenta-75-2018-art-ii-ordonanta-de-urgenta-a-guvernului-nr-57-2007-privind-regimul-ariilor-naturale-protejate-conservarea-habitatelor-naturale-a-florei-si-faunei-salbatice-publica?dp=gi3dgnrqgi2dan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5" r="51454"/>
          <a:stretch/>
        </p:blipFill>
        <p:spPr>
          <a:xfrm>
            <a:off x="17607" y="2221524"/>
            <a:ext cx="12174393" cy="4911113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751526" y="-827087"/>
            <a:ext cx="7086601" cy="8648699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79" y="5370866"/>
            <a:ext cx="1556631" cy="1556631"/>
          </a:xfrm>
          <a:prstGeom prst="rect">
            <a:avLst/>
          </a:prstGeom>
        </p:spPr>
      </p:pic>
      <p:sp>
        <p:nvSpPr>
          <p:cNvPr id="10" name="Titlu 1"/>
          <p:cNvSpPr txBox="1">
            <a:spLocks/>
          </p:cNvSpPr>
          <p:nvPr/>
        </p:nvSpPr>
        <p:spPr>
          <a:xfrm>
            <a:off x="838044" y="889730"/>
            <a:ext cx="10893286" cy="2861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 smtClean="0"/>
              <a:t>Implica</a:t>
            </a:r>
            <a:r>
              <a:rPr lang="ro-RO" sz="4800" dirty="0"/>
              <a:t>ț</a:t>
            </a:r>
            <a:r>
              <a:rPr lang="it-IT" sz="4800" dirty="0" smtClean="0"/>
              <a:t>ii </a:t>
            </a:r>
            <a:r>
              <a:rPr lang="it-IT" sz="4800" dirty="0" err="1"/>
              <a:t>ale</a:t>
            </a:r>
            <a:r>
              <a:rPr lang="it-IT" sz="4800" dirty="0"/>
              <a:t> </a:t>
            </a:r>
            <a:r>
              <a:rPr lang="it-IT" sz="4800" dirty="0" err="1"/>
              <a:t>noilor</a:t>
            </a:r>
            <a:r>
              <a:rPr lang="it-IT" sz="4800" dirty="0"/>
              <a:t> </a:t>
            </a:r>
            <a:r>
              <a:rPr lang="it-IT" sz="4800" dirty="0" err="1"/>
              <a:t>reglementari</a:t>
            </a:r>
            <a:r>
              <a:rPr lang="it-IT" sz="4800" dirty="0"/>
              <a:t> </a:t>
            </a:r>
            <a:r>
              <a:rPr lang="it-IT" sz="4800" dirty="0" err="1"/>
              <a:t>din</a:t>
            </a:r>
            <a:r>
              <a:rPr lang="it-IT" sz="4800" dirty="0"/>
              <a:t> </a:t>
            </a:r>
            <a:r>
              <a:rPr lang="it-IT" sz="4800" dirty="0" err="1"/>
              <a:t>perspectiva</a:t>
            </a:r>
            <a:r>
              <a:rPr lang="it-IT" sz="4800" dirty="0"/>
              <a:t> </a:t>
            </a:r>
            <a:r>
              <a:rPr lang="it-IT" sz="4800" dirty="0" err="1"/>
              <a:t>conservarii</a:t>
            </a:r>
            <a:r>
              <a:rPr lang="it-IT" sz="4800" dirty="0"/>
              <a:t> </a:t>
            </a:r>
            <a:r>
              <a:rPr lang="it-IT" sz="4800" dirty="0" err="1" smtClean="0"/>
              <a:t>biodiversit</a:t>
            </a:r>
            <a:r>
              <a:rPr lang="ro-RO" sz="4800" dirty="0" err="1" smtClean="0"/>
              <a:t>ăț</a:t>
            </a:r>
            <a:r>
              <a:rPr lang="it-IT" sz="4800" dirty="0" smtClean="0"/>
              <a:t>ii</a:t>
            </a:r>
            <a:endParaRPr lang="it-IT" sz="4800" dirty="0"/>
          </a:p>
          <a:p>
            <a:r>
              <a:rPr lang="ro-RO" sz="4800" dirty="0"/>
              <a:t>ș</a:t>
            </a:r>
            <a:r>
              <a:rPr lang="it-IT" sz="4800" dirty="0" smtClean="0"/>
              <a:t>i </a:t>
            </a:r>
            <a:r>
              <a:rPr lang="it-IT" sz="4800" dirty="0" err="1" smtClean="0"/>
              <a:t>func</a:t>
            </a:r>
            <a:r>
              <a:rPr lang="ro-RO" sz="4800" dirty="0" smtClean="0"/>
              <a:t>ți</a:t>
            </a:r>
            <a:r>
              <a:rPr lang="it-IT" sz="4800" dirty="0" err="1" smtClean="0"/>
              <a:t>onarea</a:t>
            </a:r>
            <a:r>
              <a:rPr lang="it-IT" sz="4800" dirty="0" smtClean="0"/>
              <a:t> Re</a:t>
            </a:r>
            <a:r>
              <a:rPr lang="ro-RO" sz="4800" dirty="0"/>
              <a:t>ț</a:t>
            </a:r>
            <a:r>
              <a:rPr lang="it-IT" sz="4800" dirty="0" smtClean="0"/>
              <a:t>elei </a:t>
            </a:r>
            <a:r>
              <a:rPr lang="it-IT" sz="4800" dirty="0"/>
              <a:t>Natura </a:t>
            </a:r>
            <a:r>
              <a:rPr lang="it-IT" sz="4800" dirty="0" smtClean="0"/>
              <a:t>2000</a:t>
            </a:r>
            <a:endParaRPr lang="ro-RO" sz="3200" dirty="0"/>
          </a:p>
        </p:txBody>
      </p:sp>
      <p:sp>
        <p:nvSpPr>
          <p:cNvPr id="7" name="Rectangle 6"/>
          <p:cNvSpPr/>
          <p:nvPr/>
        </p:nvSpPr>
        <p:spPr>
          <a:xfrm>
            <a:off x="7634146" y="5987534"/>
            <a:ext cx="3542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 smtClean="0"/>
              <a:t>Liviu  Cioineag, director executiv</a:t>
            </a:r>
            <a:endParaRPr lang="ro-RO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89835" y="5953305"/>
            <a:ext cx="519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Federația </a:t>
            </a:r>
            <a:r>
              <a:rPr lang="ro-RO" sz="2000" dirty="0"/>
              <a:t>C</a:t>
            </a:r>
            <a:r>
              <a:rPr lang="ro-RO" sz="2000" dirty="0" smtClean="0"/>
              <a:t>oaliția Natura 2000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2879100" y="421646"/>
            <a:ext cx="8150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"</a:t>
            </a:r>
            <a:r>
              <a:rPr lang="en-US" b="1" dirty="0" err="1"/>
              <a:t>Ariile</a:t>
            </a:r>
            <a:r>
              <a:rPr lang="en-US" b="1" dirty="0"/>
              <a:t> </a:t>
            </a:r>
            <a:r>
              <a:rPr lang="en-US" b="1" dirty="0" err="1"/>
              <a:t>naturale</a:t>
            </a:r>
            <a:r>
              <a:rPr lang="en-US" b="1" dirty="0"/>
              <a:t> </a:t>
            </a:r>
            <a:r>
              <a:rPr lang="en-US" b="1" dirty="0" err="1"/>
              <a:t>protejate</a:t>
            </a:r>
            <a:r>
              <a:rPr lang="en-US" b="1" dirty="0"/>
              <a:t> - </a:t>
            </a:r>
            <a:r>
              <a:rPr lang="en-US" b="1" dirty="0" err="1"/>
              <a:t>noutati</a:t>
            </a:r>
            <a:r>
              <a:rPr lang="en-US" b="1" dirty="0"/>
              <a:t> legislative, </a:t>
            </a:r>
            <a:r>
              <a:rPr lang="en-US" b="1" dirty="0" err="1"/>
              <a:t>implementare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implicatii</a:t>
            </a:r>
            <a:r>
              <a:rPr lang="en-US" b="1" dirty="0"/>
              <a:t>"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0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0" y="0"/>
            <a:ext cx="12104914" cy="68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331" t="16961" r="63420" b="21951"/>
          <a:stretch/>
        </p:blipFill>
        <p:spPr>
          <a:xfrm>
            <a:off x="87086" y="282664"/>
            <a:ext cx="8531569" cy="6454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086" t="39944" r="82614" b="51890"/>
          <a:stretch/>
        </p:blipFill>
        <p:spPr>
          <a:xfrm flipV="1">
            <a:off x="5054600" y="282664"/>
            <a:ext cx="1348602" cy="340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086" t="39944" r="82614" b="51890"/>
          <a:stretch/>
        </p:blipFill>
        <p:spPr>
          <a:xfrm flipV="1">
            <a:off x="5283200" y="1462918"/>
            <a:ext cx="1119345" cy="282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086" t="39944" r="82614" b="51890"/>
          <a:stretch/>
        </p:blipFill>
        <p:spPr>
          <a:xfrm flipV="1">
            <a:off x="3048000" y="1839914"/>
            <a:ext cx="1119345" cy="28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086" t="39944" r="84814" b="50544"/>
          <a:stretch/>
        </p:blipFill>
        <p:spPr>
          <a:xfrm flipV="1">
            <a:off x="5691345" y="1790700"/>
            <a:ext cx="887255" cy="3318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7086" t="39944" r="84814" b="50544"/>
          <a:stretch/>
        </p:blipFill>
        <p:spPr>
          <a:xfrm flipV="1">
            <a:off x="5283200" y="2585279"/>
            <a:ext cx="2353887" cy="880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047" t="46329" r="86853" b="49623"/>
          <a:stretch/>
        </p:blipFill>
        <p:spPr>
          <a:xfrm flipV="1">
            <a:off x="750226" y="5148158"/>
            <a:ext cx="7205287" cy="897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7086" t="49456" r="90859" b="48021"/>
          <a:stretch/>
        </p:blipFill>
        <p:spPr>
          <a:xfrm flipV="1">
            <a:off x="3010540" y="4719156"/>
            <a:ext cx="597132" cy="233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7086" t="39944" r="84814" b="50544"/>
          <a:stretch/>
        </p:blipFill>
        <p:spPr>
          <a:xfrm flipV="1">
            <a:off x="4610972" y="5354619"/>
            <a:ext cx="2783741" cy="1041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684512" y="639585"/>
            <a:ext cx="33545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 smtClean="0"/>
              <a:t> </a:t>
            </a:r>
            <a:r>
              <a:rPr lang="ro-RO" sz="2000" b="1" dirty="0" smtClean="0"/>
              <a:t>Incoerența legislativă a condus la indisponibilitatea unor foști custozi de a elibera avize pentru activități și proiecte.</a:t>
            </a:r>
          </a:p>
          <a:p>
            <a:endParaRPr lang="ro-RO" sz="2000" dirty="0"/>
          </a:p>
          <a:p>
            <a:endParaRPr lang="ro-RO" sz="2000" dirty="0"/>
          </a:p>
          <a:p>
            <a:r>
              <a:rPr lang="ro-RO" sz="2000" dirty="0" smtClean="0"/>
              <a:t> </a:t>
            </a:r>
            <a:endParaRPr lang="ro-RO" sz="2000" dirty="0" smtClean="0"/>
          </a:p>
        </p:txBody>
      </p:sp>
    </p:spTree>
    <p:extLst>
      <p:ext uri="{BB962C8B-B14F-4D97-AF65-F5344CB8AC3E}">
        <p14:creationId xmlns:p14="http://schemas.microsoft.com/office/powerpoint/2010/main" val="5617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-146304" y="-403351"/>
            <a:ext cx="12104914" cy="6832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369" y="451958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2400" b="1" dirty="0" smtClean="0"/>
              <a:t>Imposibilitatea de a implementa măsuri de patrulare, constatare și sancționare. Ariile protejate rămân descoperite în fața eventualelor presiuni și amenințări</a:t>
            </a:r>
            <a:endParaRPr lang="ro-RO" sz="24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788" t="8593" r="70559" b="44532"/>
          <a:stretch/>
        </p:blipFill>
        <p:spPr>
          <a:xfrm>
            <a:off x="97735" y="-142081"/>
            <a:ext cx="4245665" cy="3919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6289" t="14062" r="60884" b="38281"/>
          <a:stretch/>
        </p:blipFill>
        <p:spPr>
          <a:xfrm>
            <a:off x="3847815" y="64597"/>
            <a:ext cx="5028145" cy="4062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242" t="9375" r="55896" b="36719"/>
          <a:stretch/>
        </p:blipFill>
        <p:spPr>
          <a:xfrm>
            <a:off x="6607294" y="2905062"/>
            <a:ext cx="5241337" cy="32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0" y="0"/>
            <a:ext cx="12104914" cy="683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330" t="19281" r="62249" b="30419"/>
          <a:stretch/>
        </p:blipFill>
        <p:spPr>
          <a:xfrm>
            <a:off x="2005781" y="308897"/>
            <a:ext cx="7477647" cy="62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0" y="-25399"/>
            <a:ext cx="12104914" cy="6832600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63319"/>
            <a:ext cx="1141283" cy="1079334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523" t="27242" r="62250" b="35258"/>
          <a:stretch/>
        </p:blipFill>
        <p:spPr>
          <a:xfrm>
            <a:off x="87085" y="3432"/>
            <a:ext cx="10777959" cy="64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35" y="307012"/>
            <a:ext cx="862148" cy="815351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31304" y="307012"/>
            <a:ext cx="106158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Hotărârea</a:t>
            </a:r>
            <a:r>
              <a:rPr lang="en-US" sz="1400" b="1" dirty="0"/>
              <a:t> </a:t>
            </a:r>
            <a:r>
              <a:rPr lang="en-US" sz="1400" b="1" dirty="0" err="1"/>
              <a:t>nr</a:t>
            </a:r>
            <a:r>
              <a:rPr lang="en-US" sz="1400" b="1" dirty="0"/>
              <a:t>. 867/2018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modificarea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</a:t>
            </a:r>
            <a:r>
              <a:rPr lang="en-US" sz="1400" b="1" dirty="0" err="1"/>
              <a:t>completarea</a:t>
            </a:r>
            <a:r>
              <a:rPr lang="en-US" sz="1400" b="1" dirty="0"/>
              <a:t> </a:t>
            </a:r>
            <a:r>
              <a:rPr lang="en-US" sz="1400" b="1" dirty="0" err="1"/>
              <a:t>Hotărârii</a:t>
            </a:r>
            <a:r>
              <a:rPr lang="en-US" sz="1400" b="1" dirty="0"/>
              <a:t> </a:t>
            </a:r>
            <a:r>
              <a:rPr lang="en-US" sz="1400" b="1" dirty="0" err="1"/>
              <a:t>Guvernului</a:t>
            </a:r>
            <a:r>
              <a:rPr lang="en-US" sz="1400" b="1" dirty="0"/>
              <a:t> </a:t>
            </a:r>
            <a:r>
              <a:rPr lang="en-US" sz="1400" b="1" dirty="0" err="1"/>
              <a:t>nr</a:t>
            </a:r>
            <a:r>
              <a:rPr lang="en-US" sz="1400" b="1" dirty="0"/>
              <a:t>. 997/2016 </a:t>
            </a:r>
            <a:r>
              <a:rPr lang="en-US" sz="1400" b="1" dirty="0" err="1"/>
              <a:t>privind</a:t>
            </a:r>
            <a:r>
              <a:rPr lang="en-US" sz="1400" b="1" dirty="0"/>
              <a:t> </a:t>
            </a:r>
            <a:r>
              <a:rPr lang="en-US" sz="1400" b="1" dirty="0" err="1"/>
              <a:t>organizarea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</a:t>
            </a:r>
            <a:r>
              <a:rPr lang="en-US" sz="1400" b="1" dirty="0" err="1"/>
              <a:t>funcționarea</a:t>
            </a:r>
            <a:r>
              <a:rPr lang="en-US" sz="1400" b="1" dirty="0"/>
              <a:t> </a:t>
            </a:r>
            <a:r>
              <a:rPr lang="en-US" sz="1400" b="1" dirty="0" err="1"/>
              <a:t>Agenției</a:t>
            </a:r>
            <a:r>
              <a:rPr lang="en-US" sz="1400" b="1" dirty="0"/>
              <a:t> </a:t>
            </a:r>
            <a:r>
              <a:rPr lang="en-US" sz="1400" b="1" dirty="0" err="1"/>
              <a:t>Naționale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Arii</a:t>
            </a:r>
            <a:r>
              <a:rPr lang="en-US" sz="1400" b="1" dirty="0"/>
              <a:t> </a:t>
            </a:r>
            <a:r>
              <a:rPr lang="en-US" sz="1400" b="1" dirty="0" err="1"/>
              <a:t>Naturale</a:t>
            </a:r>
            <a:r>
              <a:rPr lang="en-US" sz="1400" b="1" dirty="0"/>
              <a:t> </a:t>
            </a:r>
            <a:r>
              <a:rPr lang="en-US" sz="1400" b="1" dirty="0" err="1" smtClean="0"/>
              <a:t>Protejate</a:t>
            </a:r>
            <a:r>
              <a:rPr lang="ro-RO" sz="1400" b="1" dirty="0" smtClean="0"/>
              <a:t>:</a:t>
            </a:r>
          </a:p>
          <a:p>
            <a:endParaRPr lang="ro-RO" sz="1400" dirty="0"/>
          </a:p>
          <a:p>
            <a:r>
              <a:rPr lang="en-US" sz="1400" dirty="0"/>
              <a:t>6. La </a:t>
            </a:r>
            <a:r>
              <a:rPr lang="en-US" sz="1400" dirty="0" err="1">
                <a:hlinkClick r:id="rId5"/>
              </a:rPr>
              <a:t>articolul</a:t>
            </a:r>
            <a:r>
              <a:rPr lang="en-US" sz="1400" dirty="0">
                <a:hlinkClick r:id="rId5"/>
              </a:rPr>
              <a:t> 7</a:t>
            </a:r>
            <a:r>
              <a:rPr lang="en-US" sz="1400" dirty="0"/>
              <a:t>, </a:t>
            </a:r>
            <a:r>
              <a:rPr lang="en-US" sz="1400" dirty="0" err="1"/>
              <a:t>după</a:t>
            </a:r>
            <a:r>
              <a:rPr lang="en-US" sz="1400" dirty="0"/>
              <a:t> </a:t>
            </a:r>
            <a:r>
              <a:rPr lang="en-US" sz="1400" dirty="0" err="1">
                <a:hlinkClick r:id="rId6"/>
              </a:rPr>
              <a:t>litera</a:t>
            </a:r>
            <a:r>
              <a:rPr lang="en-US" sz="1400" dirty="0">
                <a:hlinkClick r:id="rId6"/>
              </a:rPr>
              <a:t> </a:t>
            </a:r>
            <a:r>
              <a:rPr lang="en-US" sz="1400" dirty="0" err="1">
                <a:hlinkClick r:id="rId6"/>
              </a:rPr>
              <a:t>i</a:t>
            </a:r>
            <a:r>
              <a:rPr lang="en-US" sz="1400" dirty="0">
                <a:hlinkClick r:id="rId6"/>
              </a:rPr>
              <a:t>)</a:t>
            </a:r>
            <a:r>
              <a:rPr lang="en-US" sz="1400" dirty="0"/>
              <a:t> se introduce o </a:t>
            </a:r>
            <a:r>
              <a:rPr lang="en-US" sz="1400" dirty="0" err="1"/>
              <a:t>nouă</a:t>
            </a:r>
            <a:r>
              <a:rPr lang="en-US" sz="1400" dirty="0"/>
              <a:t> </a:t>
            </a:r>
            <a:r>
              <a:rPr lang="en-US" sz="1400" dirty="0" err="1"/>
              <a:t>literă</a:t>
            </a:r>
            <a:r>
              <a:rPr lang="en-US" sz="1400" dirty="0"/>
              <a:t>, </a:t>
            </a:r>
            <a:r>
              <a:rPr lang="en-US" sz="1400" dirty="0" err="1"/>
              <a:t>litera</a:t>
            </a:r>
            <a:r>
              <a:rPr lang="en-US" sz="1400" dirty="0"/>
              <a:t> j), cu </a:t>
            </a:r>
            <a:r>
              <a:rPr lang="en-US" sz="1400" dirty="0" err="1"/>
              <a:t>următorul</a:t>
            </a:r>
            <a:r>
              <a:rPr lang="en-US" sz="1400" dirty="0"/>
              <a:t> </a:t>
            </a:r>
            <a:r>
              <a:rPr lang="en-US" sz="1400" dirty="0" err="1"/>
              <a:t>cuprins</a:t>
            </a:r>
            <a:r>
              <a:rPr lang="en-US" sz="1400" dirty="0"/>
              <a:t>:</a:t>
            </a:r>
          </a:p>
          <a:p>
            <a:r>
              <a:rPr lang="en-US" sz="1400" b="1" dirty="0" smtClean="0"/>
              <a:t>j</a:t>
            </a:r>
            <a:r>
              <a:rPr lang="en-US" sz="1400" b="1" dirty="0"/>
              <a:t>) </a:t>
            </a:r>
            <a:r>
              <a:rPr lang="en-US" sz="1400" b="1" dirty="0" err="1"/>
              <a:t>realizează</a:t>
            </a:r>
            <a:r>
              <a:rPr lang="en-US" sz="1400" b="1" dirty="0"/>
              <a:t> </a:t>
            </a:r>
            <a:r>
              <a:rPr lang="en-US" sz="1400" b="1" dirty="0" err="1"/>
              <a:t>parteneriate</a:t>
            </a:r>
            <a:r>
              <a:rPr lang="en-US" sz="1400" b="1" dirty="0"/>
              <a:t> cu </a:t>
            </a:r>
            <a:r>
              <a:rPr lang="en-US" sz="1400" b="1" dirty="0" err="1"/>
              <a:t>instituții</a:t>
            </a:r>
            <a:r>
              <a:rPr lang="en-US" sz="1400" b="1" dirty="0"/>
              <a:t> </a:t>
            </a:r>
            <a:r>
              <a:rPr lang="en-US" sz="1400" b="1" dirty="0" err="1"/>
              <a:t>publice</a:t>
            </a:r>
            <a:r>
              <a:rPr lang="en-US" sz="1400" b="1" dirty="0"/>
              <a:t> </a:t>
            </a:r>
            <a:r>
              <a:rPr lang="en-US" sz="1400" b="1" dirty="0" err="1"/>
              <a:t>sau</a:t>
            </a:r>
            <a:r>
              <a:rPr lang="en-US" sz="1400" b="1" dirty="0"/>
              <a:t> private, </a:t>
            </a:r>
            <a:r>
              <a:rPr lang="en-US" sz="1400" b="1" dirty="0" err="1"/>
              <a:t>precum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cu </a:t>
            </a:r>
            <a:r>
              <a:rPr lang="en-US" sz="1400" b="1" dirty="0" err="1"/>
              <a:t>organizații</a:t>
            </a:r>
            <a:r>
              <a:rPr lang="en-US" sz="1400" b="1" dirty="0"/>
              <a:t> </a:t>
            </a:r>
            <a:r>
              <a:rPr lang="en-US" sz="1400" b="1" dirty="0" err="1"/>
              <a:t>neguvernamentale</a:t>
            </a:r>
            <a:r>
              <a:rPr lang="en-US" sz="1400" b="1" dirty="0"/>
              <a:t>, cu </a:t>
            </a:r>
            <a:r>
              <a:rPr lang="en-US" sz="1400" b="1" dirty="0" err="1"/>
              <a:t>scopul</a:t>
            </a:r>
            <a:r>
              <a:rPr lang="en-US" sz="1400" b="1" dirty="0"/>
              <a:t> </a:t>
            </a:r>
            <a:r>
              <a:rPr lang="en-US" sz="1400" b="1" dirty="0" err="1"/>
              <a:t>îndeplinirii</a:t>
            </a:r>
            <a:r>
              <a:rPr lang="en-US" sz="1400" b="1" dirty="0"/>
              <a:t> </a:t>
            </a:r>
            <a:r>
              <a:rPr lang="en-US" sz="1400" b="1" dirty="0" err="1"/>
              <a:t>atribuțiilor</a:t>
            </a:r>
            <a:r>
              <a:rPr lang="en-US" sz="1400" b="1" dirty="0"/>
              <a:t> sale."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879" y="3186797"/>
            <a:ext cx="10853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1. D</a:t>
            </a:r>
            <a:r>
              <a:rPr lang="ro-RO" dirty="0" smtClean="0"/>
              <a:t>erularea în bune condiții a activităților din proiecte cu finanțare europeană care au fost atribuite în baza calității de custode/administrator.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304" y="1943739"/>
            <a:ext cx="112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/>
              <a:t>Obiective pentru un bun management al ariilor protejate, desfășurat în parteneriat cu societatea civilă:  </a:t>
            </a:r>
            <a:r>
              <a:rPr lang="ro-RO" sz="2000" dirty="0" smtClean="0"/>
              <a:t>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1879" y="3945659"/>
            <a:ext cx="894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2. Elaborarea unor avize fundamentate științific, bazate pe date culese </a:t>
            </a:r>
            <a:r>
              <a:rPr lang="ro-RO" dirty="0" err="1" smtClean="0"/>
              <a:t>dfin</a:t>
            </a:r>
            <a:r>
              <a:rPr lang="ro-RO" dirty="0" smtClean="0"/>
              <a:t> teren, care să evite deteriorarea ariilor naturale protejate.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1879" y="4742798"/>
            <a:ext cx="844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3. Sporirea capacității ANANP pentru a implementa Planul de acțiune pentru conservarea biodiversității, asigurarea implementării directivelor și încetinirea pierderii biodiversității?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5" r="51454"/>
          <a:stretch/>
        </p:blipFill>
        <p:spPr>
          <a:xfrm>
            <a:off x="17607" y="2221524"/>
            <a:ext cx="12174393" cy="4911113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798657" y="-800754"/>
            <a:ext cx="7086601" cy="8648699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61" y="78887"/>
            <a:ext cx="3138447" cy="3138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7888" y="1697049"/>
            <a:ext cx="774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800" dirty="0" smtClean="0"/>
              <a:t>Mulțumiri pentru atenție!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79877" y="6220528"/>
            <a:ext cx="438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/>
              <a:t>Liviu Cioineag, director executiv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1490334" y="823095"/>
            <a:ext cx="7803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"</a:t>
            </a:r>
            <a:r>
              <a:rPr lang="en-US" b="1" dirty="0" err="1"/>
              <a:t>Ariile</a:t>
            </a:r>
            <a:r>
              <a:rPr lang="en-US" b="1" dirty="0"/>
              <a:t> </a:t>
            </a:r>
            <a:r>
              <a:rPr lang="en-US" b="1" dirty="0" err="1"/>
              <a:t>naturale</a:t>
            </a:r>
            <a:r>
              <a:rPr lang="en-US" b="1" dirty="0"/>
              <a:t> </a:t>
            </a:r>
            <a:r>
              <a:rPr lang="en-US" b="1" dirty="0" err="1"/>
              <a:t>protejate</a:t>
            </a:r>
            <a:r>
              <a:rPr lang="en-US" b="1" dirty="0"/>
              <a:t> - </a:t>
            </a:r>
            <a:r>
              <a:rPr lang="en-US" b="1" dirty="0" err="1"/>
              <a:t>noutati</a:t>
            </a:r>
            <a:r>
              <a:rPr lang="en-US" b="1" dirty="0"/>
              <a:t> legislative, </a:t>
            </a:r>
            <a:r>
              <a:rPr lang="en-US" b="1" dirty="0" err="1"/>
              <a:t>implementare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implicatii</a:t>
            </a:r>
            <a:r>
              <a:rPr lang="en-US" b="1" dirty="0"/>
              <a:t>"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6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18" y="4807755"/>
            <a:ext cx="1409456" cy="669045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19" y="320022"/>
            <a:ext cx="702081" cy="772508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16593" r="55735" b="53712"/>
          <a:stretch/>
        </p:blipFill>
        <p:spPr>
          <a:xfrm>
            <a:off x="4094909" y="5142278"/>
            <a:ext cx="1350151" cy="1296145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65" y="3566856"/>
            <a:ext cx="1290389" cy="1290389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35" y="915369"/>
            <a:ext cx="860160" cy="751937"/>
          </a:xfrm>
          <a:prstGeom prst="rect">
            <a:avLst/>
          </a:prstGeom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98" y="2380360"/>
            <a:ext cx="1295779" cy="1295779"/>
          </a:xfrm>
          <a:prstGeom prst="rect">
            <a:avLst/>
          </a:prstGeom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865" y="-1182506"/>
            <a:ext cx="1400000" cy="857143"/>
          </a:xfrm>
          <a:prstGeom prst="rect">
            <a:avLst/>
          </a:prstGeom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47" y="739561"/>
            <a:ext cx="1124213" cy="355015"/>
          </a:xfrm>
          <a:prstGeom prst="rect">
            <a:avLst/>
          </a:prstGeom>
        </p:spPr>
      </p:pic>
      <p:pic>
        <p:nvPicPr>
          <p:cNvPr id="16" name="Imagin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61" y="2085386"/>
            <a:ext cx="2442109" cy="333814"/>
          </a:xfrm>
          <a:prstGeom prst="rect">
            <a:avLst/>
          </a:prstGeom>
        </p:spPr>
      </p:pic>
      <p:pic>
        <p:nvPicPr>
          <p:cNvPr id="17" name="Imagin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39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35" y="3288241"/>
            <a:ext cx="921245" cy="1401896"/>
          </a:xfrm>
          <a:prstGeom prst="rect">
            <a:avLst/>
          </a:prstGeom>
        </p:spPr>
      </p:pic>
      <p:pic>
        <p:nvPicPr>
          <p:cNvPr id="18" name="Imagine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2582" r="62889" b="60197"/>
          <a:stretch/>
        </p:blipFill>
        <p:spPr>
          <a:xfrm>
            <a:off x="7027664" y="468241"/>
            <a:ext cx="991189" cy="751937"/>
          </a:xfrm>
          <a:prstGeom prst="rect">
            <a:avLst/>
          </a:prstGeom>
        </p:spPr>
      </p:pic>
      <p:pic>
        <p:nvPicPr>
          <p:cNvPr id="19" name="Imagin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29" y="1038489"/>
            <a:ext cx="1157876" cy="699551"/>
          </a:xfrm>
          <a:prstGeom prst="rect">
            <a:avLst/>
          </a:prstGeom>
        </p:spPr>
      </p:pic>
      <p:pic>
        <p:nvPicPr>
          <p:cNvPr id="20" name="Imagin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23" y="4730080"/>
            <a:ext cx="1206937" cy="568266"/>
          </a:xfrm>
          <a:prstGeom prst="rect">
            <a:avLst/>
          </a:prstGeom>
        </p:spPr>
      </p:pic>
      <p:pic>
        <p:nvPicPr>
          <p:cNvPr id="21" name="Imagin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32" y="3717787"/>
            <a:ext cx="821531" cy="807244"/>
          </a:xfrm>
          <a:prstGeom prst="rect">
            <a:avLst/>
          </a:prstGeom>
        </p:spPr>
      </p:pic>
      <p:pic>
        <p:nvPicPr>
          <p:cNvPr id="22" name="Imagin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48" y="3139616"/>
            <a:ext cx="1314450" cy="585788"/>
          </a:xfrm>
          <a:prstGeom prst="rect">
            <a:avLst/>
          </a:prstGeom>
        </p:spPr>
      </p:pic>
      <p:pic>
        <p:nvPicPr>
          <p:cNvPr id="23" name="Imagine 22"/>
          <p:cNvPicPr>
            <a:picLocks noChangeAspect="1"/>
          </p:cNvPicPr>
          <p:nvPr/>
        </p:nvPicPr>
        <p:blipFill rotWithShape="1">
          <a:blip r:embed="rId19"/>
          <a:srcRect l="28738" t="39920" r="29682" b="40760"/>
          <a:stretch/>
        </p:blipFill>
        <p:spPr>
          <a:xfrm>
            <a:off x="4759618" y="1784418"/>
            <a:ext cx="2218667" cy="579879"/>
          </a:xfrm>
          <a:prstGeom prst="rect">
            <a:avLst/>
          </a:prstGeom>
        </p:spPr>
      </p:pic>
      <p:pic>
        <p:nvPicPr>
          <p:cNvPr id="24" name="Imagine 23"/>
          <p:cNvPicPr>
            <a:picLocks noChangeAspect="1"/>
          </p:cNvPicPr>
          <p:nvPr/>
        </p:nvPicPr>
        <p:blipFill rotWithShape="1">
          <a:blip r:embed="rId20"/>
          <a:srcRect l="5189" t="53551" r="82521" b="28501"/>
          <a:stretch/>
        </p:blipFill>
        <p:spPr>
          <a:xfrm>
            <a:off x="6261853" y="3301111"/>
            <a:ext cx="1183436" cy="972108"/>
          </a:xfrm>
          <a:prstGeom prst="rect">
            <a:avLst/>
          </a:prstGeom>
        </p:spPr>
      </p:pic>
      <p:pic>
        <p:nvPicPr>
          <p:cNvPr id="25" name="Imagine 24"/>
          <p:cNvPicPr>
            <a:picLocks noChangeAspect="1"/>
          </p:cNvPicPr>
          <p:nvPr/>
        </p:nvPicPr>
        <p:blipFill rotWithShape="1">
          <a:blip r:embed="rId21"/>
          <a:srcRect l="1333" t="18081" r="54252" b="67639"/>
          <a:stretch/>
        </p:blipFill>
        <p:spPr>
          <a:xfrm>
            <a:off x="1911536" y="2287911"/>
            <a:ext cx="2665946" cy="482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79" y="258943"/>
            <a:ext cx="1153879" cy="961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0" y="5298346"/>
            <a:ext cx="1153879" cy="10240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97" y="3159724"/>
            <a:ext cx="1402592" cy="77941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977270" y="739561"/>
            <a:ext cx="6448516" cy="6118439"/>
          </a:xfrm>
          <a:prstGeom prst="rect">
            <a:avLst/>
          </a:prstGeom>
          <a:blipFill dpi="0" rotWithShape="1">
            <a:blip r:embed="rId25">
              <a:alphaModFix amt="27000"/>
            </a:blip>
            <a:srcRect/>
            <a:stretch>
              <a:fillRect/>
            </a:stretch>
          </a:blipFill>
          <a:effectLst>
            <a:softEdge rad="419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tăText 1"/>
          <p:cNvSpPr txBox="1">
            <a:spLocks noChangeArrowheads="1"/>
          </p:cNvSpPr>
          <p:nvPr/>
        </p:nvSpPr>
        <p:spPr bwMode="auto">
          <a:xfrm>
            <a:off x="1551473" y="4083877"/>
            <a:ext cx="883260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o-RO" sz="2700" dirty="0"/>
              <a:t>       </a:t>
            </a:r>
            <a:r>
              <a:rPr lang="ro-RO" altLang="ro-RO" sz="2700" dirty="0"/>
              <a:t>		</a:t>
            </a:r>
            <a:endParaRPr lang="en-US" altLang="ro-RO" sz="27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o-RO" sz="1350" dirty="0" err="1"/>
              <a:t>Echipa</a:t>
            </a:r>
            <a:r>
              <a:rPr lang="en-US" altLang="ro-RO" sz="1350" dirty="0"/>
              <a:t> </a:t>
            </a:r>
            <a:r>
              <a:rPr lang="en-US" altLang="ro-RO" sz="1350" dirty="0" err="1"/>
              <a:t>Federatiei</a:t>
            </a:r>
            <a:r>
              <a:rPr lang="ro-RO" altLang="ro-RO" sz="1350" dirty="0"/>
              <a:t>:</a:t>
            </a:r>
            <a:endParaRPr lang="en-US" altLang="ro-RO" sz="135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o-RO" sz="1350" b="1" dirty="0"/>
              <a:t>Liviu </a:t>
            </a:r>
            <a:r>
              <a:rPr lang="ro-RO" altLang="ro-RO" sz="1350" b="1" dirty="0" err="1"/>
              <a:t>Cioineag</a:t>
            </a:r>
            <a:r>
              <a:rPr lang="en-US" altLang="ro-RO" sz="1350" b="1" dirty="0"/>
              <a:t> – director executive</a:t>
            </a:r>
            <a:endParaRPr lang="ro-RO" altLang="ro-RO" sz="1350" b="1" dirty="0"/>
          </a:p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o-RO" sz="1350" b="1" dirty="0" err="1" smtClean="0"/>
              <a:t>Andreea</a:t>
            </a:r>
            <a:r>
              <a:rPr lang="en-US" altLang="ro-RO" sz="1350" b="1" dirty="0" smtClean="0"/>
              <a:t> B</a:t>
            </a:r>
            <a:r>
              <a:rPr lang="ro-RO" altLang="ro-RO" sz="1350" b="1" dirty="0"/>
              <a:t>ă</a:t>
            </a:r>
            <a:r>
              <a:rPr lang="en-US" altLang="ro-RO" sz="1350" b="1" dirty="0" err="1" smtClean="0"/>
              <a:t>ceanu</a:t>
            </a:r>
            <a:r>
              <a:rPr lang="ro-RO" altLang="ro-RO" sz="1350" b="1" dirty="0" smtClean="0"/>
              <a:t> </a:t>
            </a:r>
            <a:r>
              <a:rPr lang="ro-RO" altLang="ro-RO" sz="1350" b="1" dirty="0"/>
              <a:t>– asistent de proiect </a:t>
            </a:r>
            <a:r>
              <a:rPr lang="ro-RO" altLang="ro-RO" sz="1350" b="1" dirty="0" smtClean="0"/>
              <a:t>voluntar </a:t>
            </a:r>
            <a:endParaRPr lang="ro-RO" altLang="ro-RO" sz="1350" b="1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o-RO" sz="1350" b="1" dirty="0"/>
              <a:t>Carmen </a:t>
            </a:r>
            <a:r>
              <a:rPr lang="en-US" altLang="ro-RO" sz="1350" b="1" dirty="0" err="1"/>
              <a:t>Birzan</a:t>
            </a:r>
            <a:r>
              <a:rPr lang="en-US" altLang="ro-RO" sz="1350" b="1" dirty="0"/>
              <a:t>  - jurist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350" dirty="0"/>
          </a:p>
        </p:txBody>
      </p:sp>
    </p:spTree>
    <p:extLst>
      <p:ext uri="{BB962C8B-B14F-4D97-AF65-F5344CB8AC3E}">
        <p14:creationId xmlns:p14="http://schemas.microsoft.com/office/powerpoint/2010/main" val="10869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5" r="51454"/>
          <a:stretch/>
        </p:blipFill>
        <p:spPr>
          <a:xfrm>
            <a:off x="17607" y="2221524"/>
            <a:ext cx="12174393" cy="4911113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751526" y="-827087"/>
            <a:ext cx="7086601" cy="8648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388" t="36360" r="72847" b="21974"/>
          <a:stretch/>
        </p:blipFill>
        <p:spPr>
          <a:xfrm>
            <a:off x="493712" y="412955"/>
            <a:ext cx="6379035" cy="6135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7589" t="43898" r="59775" b="35469"/>
          <a:stretch/>
        </p:blipFill>
        <p:spPr>
          <a:xfrm>
            <a:off x="7088404" y="471794"/>
            <a:ext cx="4807974" cy="30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5" r="51454"/>
          <a:stretch/>
        </p:blipFill>
        <p:spPr>
          <a:xfrm>
            <a:off x="17607" y="2221524"/>
            <a:ext cx="12174393" cy="4911113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751526" y="-827087"/>
            <a:ext cx="7086601" cy="8648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918" t="54461" r="72549" b="28604"/>
          <a:stretch/>
        </p:blipFill>
        <p:spPr>
          <a:xfrm>
            <a:off x="6667814" y="174771"/>
            <a:ext cx="5140712" cy="3198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888" y="1111281"/>
            <a:ext cx="5814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685 </a:t>
            </a:r>
            <a:r>
              <a:rPr lang="en-US" sz="3200" dirty="0" err="1" smtClean="0"/>
              <a:t>pachete</a:t>
            </a:r>
            <a:r>
              <a:rPr lang="en-US" sz="3200" dirty="0" smtClean="0"/>
              <a:t> de </a:t>
            </a:r>
            <a:r>
              <a:rPr lang="en-US" sz="3200" dirty="0" err="1" smtClean="0"/>
              <a:t>arii</a:t>
            </a:r>
            <a:r>
              <a:rPr lang="en-US" sz="3200" dirty="0" smtClean="0"/>
              <a:t> </a:t>
            </a:r>
            <a:r>
              <a:rPr lang="en-US" sz="3200" dirty="0" err="1" smtClean="0"/>
              <a:t>naturale</a:t>
            </a:r>
            <a:r>
              <a:rPr lang="en-US" sz="3200" dirty="0" smtClean="0"/>
              <a:t> </a:t>
            </a:r>
            <a:endParaRPr lang="ro-RO" sz="3200" dirty="0" smtClean="0"/>
          </a:p>
          <a:p>
            <a:endParaRPr lang="ro-RO" sz="3200" dirty="0" smtClean="0"/>
          </a:p>
          <a:p>
            <a:r>
              <a:rPr lang="en-US" sz="3200" dirty="0" smtClean="0"/>
              <a:t>306 (45% din </a:t>
            </a:r>
            <a:r>
              <a:rPr lang="en-US" sz="3200" dirty="0" err="1" smtClean="0"/>
              <a:t>număr</a:t>
            </a:r>
            <a:r>
              <a:rPr lang="en-US" sz="3200" dirty="0" smtClean="0"/>
              <a:t> </a:t>
            </a:r>
            <a:r>
              <a:rPr lang="en-US" sz="3200" dirty="0" err="1" smtClean="0"/>
              <a:t>şi</a:t>
            </a:r>
            <a:r>
              <a:rPr lang="en-US" sz="3200" dirty="0" smtClean="0"/>
              <a:t> 73% din</a:t>
            </a:r>
          </a:p>
          <a:p>
            <a:r>
              <a:rPr lang="en-US" sz="3200" dirty="0" err="1" smtClean="0"/>
              <a:t>suprafaţă</a:t>
            </a:r>
            <a:r>
              <a:rPr lang="en-US" sz="3200" dirty="0" smtClean="0"/>
              <a:t>) au un </a:t>
            </a:r>
            <a:r>
              <a:rPr lang="en-US" sz="3200" dirty="0" err="1" smtClean="0"/>
              <a:t>custode</a:t>
            </a:r>
            <a:r>
              <a:rPr lang="en-US" sz="3200" dirty="0" smtClean="0"/>
              <a:t>/administrator</a:t>
            </a:r>
            <a:endParaRPr lang="ro-RO" sz="3200" dirty="0" smtClean="0"/>
          </a:p>
          <a:p>
            <a:endParaRPr lang="ro-RO" sz="3200" dirty="0" smtClean="0"/>
          </a:p>
          <a:p>
            <a:r>
              <a:rPr lang="en-US" sz="3200" dirty="0" smtClean="0"/>
              <a:t>379 (55% din </a:t>
            </a:r>
            <a:r>
              <a:rPr lang="en-US" sz="3200" dirty="0" err="1" smtClean="0"/>
              <a:t>număr</a:t>
            </a:r>
            <a:r>
              <a:rPr lang="en-US" sz="3200" dirty="0" smtClean="0"/>
              <a:t> </a:t>
            </a:r>
            <a:r>
              <a:rPr lang="en-US" sz="3200" dirty="0" err="1" smtClean="0"/>
              <a:t>şi</a:t>
            </a:r>
            <a:endParaRPr lang="en-US" sz="3200" dirty="0" smtClean="0"/>
          </a:p>
          <a:p>
            <a:r>
              <a:rPr lang="en-US" sz="3200" dirty="0" smtClean="0"/>
              <a:t>27% din </a:t>
            </a:r>
            <a:r>
              <a:rPr lang="en-US" sz="3200" dirty="0" err="1" smtClean="0"/>
              <a:t>suprafaţă</a:t>
            </a:r>
            <a:r>
              <a:rPr lang="en-US" sz="3200" dirty="0" smtClean="0"/>
              <a:t>) nu au </a:t>
            </a:r>
            <a:r>
              <a:rPr lang="en-US" sz="3200" dirty="0" err="1" smtClean="0"/>
              <a:t>custode</a:t>
            </a:r>
            <a:r>
              <a:rPr lang="en-US" sz="3200" dirty="0" smtClean="0"/>
              <a:t>/administrator;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9961" t="48412" r="68921" b="34107"/>
          <a:stretch/>
        </p:blipFill>
        <p:spPr>
          <a:xfrm>
            <a:off x="6667814" y="3613674"/>
            <a:ext cx="5084138" cy="30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378" y="244927"/>
            <a:ext cx="724934" cy="7249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6347" y="4068562"/>
            <a:ext cx="10734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5"/>
              </a:rPr>
              <a:t>Art. 20. -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De la data </a:t>
            </a:r>
            <a:r>
              <a:rPr lang="en-US" dirty="0" err="1" smtClean="0"/>
              <a:t>înființării</a:t>
            </a:r>
            <a:r>
              <a:rPr lang="en-US" dirty="0" smtClean="0"/>
              <a:t> </a:t>
            </a:r>
            <a:r>
              <a:rPr lang="en-US" dirty="0" err="1" smtClean="0"/>
              <a:t>structurilor</a:t>
            </a:r>
            <a:r>
              <a:rPr lang="en-US" dirty="0" smtClean="0"/>
              <a:t> </a:t>
            </a:r>
            <a:r>
              <a:rPr lang="en-US" dirty="0" err="1" smtClean="0"/>
              <a:t>teritoriale</a:t>
            </a:r>
            <a:r>
              <a:rPr lang="en-US" dirty="0" smtClean="0"/>
              <a:t> ale </a:t>
            </a:r>
            <a:r>
              <a:rPr lang="en-US" dirty="0" err="1" smtClean="0"/>
              <a:t>Agenției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, </a:t>
            </a:r>
            <a:r>
              <a:rPr lang="en-US" dirty="0" err="1" smtClean="0"/>
              <a:t>atribuțiile</a:t>
            </a:r>
            <a:r>
              <a:rPr lang="en-US" dirty="0" smtClean="0"/>
              <a:t> </a:t>
            </a:r>
            <a:r>
              <a:rPr lang="en-US" dirty="0" err="1" smtClean="0"/>
              <a:t>custozilor</a:t>
            </a:r>
            <a:r>
              <a:rPr lang="en-US" dirty="0" smtClean="0"/>
              <a:t> </a:t>
            </a:r>
            <a:r>
              <a:rPr lang="en-US" dirty="0" err="1" smtClean="0"/>
              <a:t>vor</a:t>
            </a:r>
            <a:r>
              <a:rPr lang="en-US" dirty="0" smtClean="0"/>
              <a:t> fi </a:t>
            </a:r>
            <a:r>
              <a:rPr lang="en-US" dirty="0" err="1" smtClean="0"/>
              <a:t>preluate</a:t>
            </a:r>
            <a:r>
              <a:rPr lang="en-US" dirty="0" smtClean="0"/>
              <a:t> de </a:t>
            </a:r>
            <a:r>
              <a:rPr lang="en-US" dirty="0" err="1" smtClean="0"/>
              <a:t>către</a:t>
            </a:r>
            <a:r>
              <a:rPr lang="en-US" dirty="0" smtClean="0"/>
              <a:t> </a:t>
            </a:r>
            <a:r>
              <a:rPr lang="en-US" dirty="0" err="1" smtClean="0"/>
              <a:t>acestea</a:t>
            </a:r>
            <a:r>
              <a:rPr lang="en-US" dirty="0" smtClean="0"/>
              <a:t>."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6348" y="508196"/>
            <a:ext cx="7460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Ordonanța</a:t>
            </a:r>
            <a:r>
              <a:rPr lang="en-US" b="1" dirty="0" smtClean="0"/>
              <a:t> de </a:t>
            </a:r>
            <a:r>
              <a:rPr lang="en-US" b="1" dirty="0" err="1" smtClean="0"/>
              <a:t>urgență</a:t>
            </a:r>
            <a:r>
              <a:rPr lang="en-US" b="1" dirty="0" smtClean="0"/>
              <a:t> </a:t>
            </a:r>
            <a:r>
              <a:rPr lang="en-US" b="1" dirty="0" err="1" smtClean="0"/>
              <a:t>nr</a:t>
            </a:r>
            <a:r>
              <a:rPr lang="en-US" b="1" dirty="0" smtClean="0"/>
              <a:t>. 75/2018 </a:t>
            </a:r>
            <a:r>
              <a:rPr lang="en-US" b="1" dirty="0" err="1" smtClean="0"/>
              <a:t>pentru</a:t>
            </a:r>
            <a:r>
              <a:rPr lang="en-US" b="1" dirty="0" smtClean="0"/>
              <a:t> </a:t>
            </a:r>
            <a:r>
              <a:rPr lang="en-US" b="1" dirty="0" err="1" smtClean="0"/>
              <a:t>modificarea</a:t>
            </a:r>
            <a:r>
              <a:rPr lang="en-US" b="1" dirty="0" smtClean="0"/>
              <a:t> </a:t>
            </a:r>
            <a:r>
              <a:rPr lang="en-US" b="1" dirty="0" err="1" smtClean="0"/>
              <a:t>și</a:t>
            </a:r>
            <a:r>
              <a:rPr lang="en-US" b="1" dirty="0" smtClean="0"/>
              <a:t> </a:t>
            </a:r>
            <a:r>
              <a:rPr lang="en-US" b="1" dirty="0" err="1" smtClean="0"/>
              <a:t>completarea</a:t>
            </a:r>
            <a:r>
              <a:rPr lang="en-US" b="1" dirty="0" smtClean="0"/>
              <a:t> </a:t>
            </a:r>
            <a:r>
              <a:rPr lang="en-US" b="1" dirty="0" err="1" smtClean="0"/>
              <a:t>unor</a:t>
            </a:r>
            <a:r>
              <a:rPr lang="en-US" b="1" dirty="0" smtClean="0"/>
              <a:t> </a:t>
            </a:r>
            <a:r>
              <a:rPr lang="en-US" b="1" dirty="0" err="1" smtClean="0"/>
              <a:t>acte</a:t>
            </a:r>
            <a:r>
              <a:rPr lang="en-US" b="1" dirty="0" smtClean="0"/>
              <a:t> normative </a:t>
            </a:r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 err="1" smtClean="0"/>
              <a:t>domeniul</a:t>
            </a:r>
            <a:r>
              <a:rPr lang="en-US" b="1" dirty="0" smtClean="0"/>
              <a:t> </a:t>
            </a:r>
            <a:r>
              <a:rPr lang="en-US" b="1" dirty="0" err="1" smtClean="0"/>
              <a:t>protecției</a:t>
            </a:r>
            <a:r>
              <a:rPr lang="en-US" b="1" dirty="0" smtClean="0"/>
              <a:t> </a:t>
            </a:r>
            <a:r>
              <a:rPr lang="en-US" b="1" dirty="0" err="1" smtClean="0"/>
              <a:t>mediului</a:t>
            </a:r>
            <a:r>
              <a:rPr lang="en-US" b="1" dirty="0" smtClean="0"/>
              <a:t> </a:t>
            </a:r>
            <a:r>
              <a:rPr lang="ro-RO" b="1" dirty="0" err="1"/>
              <a:t>ș</a:t>
            </a:r>
            <a:r>
              <a:rPr lang="en-US" b="1" dirty="0" err="1" smtClean="0"/>
              <a:t>i</a:t>
            </a:r>
            <a:r>
              <a:rPr lang="en-US" b="1" dirty="0" smtClean="0"/>
              <a:t> al </a:t>
            </a:r>
            <a:r>
              <a:rPr lang="en-US" b="1" dirty="0" err="1" smtClean="0"/>
              <a:t>regimului</a:t>
            </a:r>
            <a:r>
              <a:rPr lang="en-US" b="1" dirty="0" smtClean="0"/>
              <a:t> </a:t>
            </a:r>
            <a:r>
              <a:rPr lang="en-US" b="1" dirty="0" err="1" smtClean="0"/>
              <a:t>străinilor</a:t>
            </a:r>
            <a:r>
              <a:rPr lang="ro-RO" b="1" dirty="0" smtClean="0"/>
              <a:t>: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96348" y="1282150"/>
            <a:ext cx="110258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6"/>
              </a:rPr>
              <a:t>Art. 18. -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(1) </a:t>
            </a:r>
            <a:r>
              <a:rPr lang="en-US" dirty="0" err="1" smtClean="0"/>
              <a:t>Administrarea</a:t>
            </a:r>
            <a:r>
              <a:rPr lang="en-US" dirty="0" smtClean="0"/>
              <a:t> </a:t>
            </a:r>
            <a:r>
              <a:rPr lang="en-US" dirty="0" err="1" smtClean="0"/>
              <a:t>ariilor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a </a:t>
            </a:r>
            <a:r>
              <a:rPr lang="en-US" dirty="0" err="1" smtClean="0"/>
              <a:t>celorlalte</a:t>
            </a:r>
            <a:r>
              <a:rPr lang="en-US" dirty="0" smtClean="0"/>
              <a:t> </a:t>
            </a:r>
            <a:r>
              <a:rPr lang="en-US" dirty="0" err="1" smtClean="0"/>
              <a:t>bunuri</a:t>
            </a:r>
            <a:r>
              <a:rPr lang="en-US" dirty="0" smtClean="0"/>
              <a:t> ale </a:t>
            </a:r>
            <a:r>
              <a:rPr lang="en-US" dirty="0" err="1" smtClean="0"/>
              <a:t>patrimoniului</a:t>
            </a:r>
            <a:r>
              <a:rPr lang="en-US" dirty="0" smtClean="0"/>
              <a:t> natural </a:t>
            </a:r>
            <a:r>
              <a:rPr lang="en-US" dirty="0" err="1" smtClean="0"/>
              <a:t>aflate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rețeaua</a:t>
            </a:r>
            <a:r>
              <a:rPr lang="en-US" dirty="0" smtClean="0"/>
              <a:t> </a:t>
            </a:r>
            <a:r>
              <a:rPr lang="en-US" dirty="0" err="1" smtClean="0"/>
              <a:t>națională</a:t>
            </a:r>
            <a:r>
              <a:rPr lang="en-US" dirty="0" smtClean="0"/>
              <a:t> de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se face, </a:t>
            </a:r>
            <a:r>
              <a:rPr lang="en-US" dirty="0" err="1" smtClean="0"/>
              <a:t>potrivit</a:t>
            </a:r>
            <a:r>
              <a:rPr lang="en-US" dirty="0" smtClean="0"/>
              <a:t> </a:t>
            </a:r>
            <a:r>
              <a:rPr lang="en-US" dirty="0" err="1" smtClean="0"/>
              <a:t>legii</a:t>
            </a:r>
            <a:r>
              <a:rPr lang="en-US" dirty="0" smtClean="0"/>
              <a:t>, </a:t>
            </a:r>
            <a:r>
              <a:rPr lang="en-US" dirty="0" err="1" smtClean="0"/>
              <a:t>prin</a:t>
            </a:r>
            <a:r>
              <a:rPr lang="en-US" dirty="0" smtClean="0"/>
              <a:t>:</a:t>
            </a:r>
          </a:p>
          <a:p>
            <a:r>
              <a:rPr lang="en-US" dirty="0" smtClean="0"/>
              <a:t>a) </a:t>
            </a:r>
            <a:r>
              <a:rPr lang="en-US" dirty="0" err="1" smtClean="0"/>
              <a:t>structurile</a:t>
            </a:r>
            <a:r>
              <a:rPr lang="en-US" dirty="0" smtClean="0"/>
              <a:t> </a:t>
            </a:r>
            <a:r>
              <a:rPr lang="en-US" dirty="0" err="1" smtClean="0"/>
              <a:t>teritoriale</a:t>
            </a:r>
            <a:r>
              <a:rPr lang="en-US" dirty="0" smtClean="0"/>
              <a:t> din </a:t>
            </a:r>
            <a:r>
              <a:rPr lang="en-US" dirty="0" err="1" smtClean="0"/>
              <a:t>cadrul</a:t>
            </a:r>
            <a:r>
              <a:rPr lang="en-US" dirty="0" smtClean="0"/>
              <a:t> </a:t>
            </a:r>
            <a:r>
              <a:rPr lang="en-US" dirty="0" err="1" smtClean="0"/>
              <a:t>Agenției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;</a:t>
            </a:r>
          </a:p>
          <a:p>
            <a:r>
              <a:rPr lang="en-US" dirty="0" smtClean="0"/>
              <a:t>b) </a:t>
            </a:r>
            <a:r>
              <a:rPr lang="en-US" dirty="0" err="1" smtClean="0"/>
              <a:t>structuri</a:t>
            </a:r>
            <a:r>
              <a:rPr lang="en-US" dirty="0" smtClean="0"/>
              <a:t> de </a:t>
            </a:r>
            <a:r>
              <a:rPr lang="en-US" dirty="0" err="1" smtClean="0"/>
              <a:t>administrare</a:t>
            </a:r>
            <a:r>
              <a:rPr lang="en-US" dirty="0" smtClean="0"/>
              <a:t> special </a:t>
            </a:r>
            <a:r>
              <a:rPr lang="en-US" dirty="0" err="1" smtClean="0"/>
              <a:t>constituite</a:t>
            </a:r>
            <a:r>
              <a:rPr lang="en-US" dirty="0" smtClean="0"/>
              <a:t>, cu </a:t>
            </a:r>
            <a:r>
              <a:rPr lang="en-US" dirty="0" err="1" smtClean="0"/>
              <a:t>personalitate</a:t>
            </a:r>
            <a:r>
              <a:rPr lang="en-US" dirty="0" smtClean="0"/>
              <a:t> </a:t>
            </a:r>
            <a:r>
              <a:rPr lang="en-US" dirty="0" err="1" smtClean="0"/>
              <a:t>juridică</a:t>
            </a:r>
            <a:r>
              <a:rPr lang="en-US" dirty="0" smtClean="0"/>
              <a:t>, </a:t>
            </a:r>
            <a:r>
              <a:rPr lang="en-US" dirty="0" err="1" smtClean="0"/>
              <a:t>aflate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coordonarea</a:t>
            </a:r>
            <a:r>
              <a:rPr lang="en-US" dirty="0" smtClean="0"/>
              <a:t>/</a:t>
            </a:r>
            <a:r>
              <a:rPr lang="en-US" dirty="0" err="1" smtClean="0"/>
              <a:t>subordinea</a:t>
            </a:r>
            <a:r>
              <a:rPr lang="en-US" dirty="0" smtClean="0"/>
              <a:t>, </a:t>
            </a:r>
            <a:r>
              <a:rPr lang="en-US" dirty="0" err="1" smtClean="0"/>
              <a:t>după</a:t>
            </a:r>
            <a:r>
              <a:rPr lang="en-US" dirty="0" smtClean="0"/>
              <a:t> </a:t>
            </a:r>
            <a:r>
              <a:rPr lang="en-US" dirty="0" err="1" smtClean="0"/>
              <a:t>caz</a:t>
            </a:r>
            <a:r>
              <a:rPr lang="en-US" dirty="0" smtClean="0"/>
              <a:t>, a </a:t>
            </a:r>
            <a:r>
              <a:rPr lang="en-US" dirty="0" err="1" smtClean="0"/>
              <a:t>unor</a:t>
            </a:r>
            <a:r>
              <a:rPr lang="en-US" dirty="0" smtClean="0"/>
              <a:t> </a:t>
            </a:r>
            <a:r>
              <a:rPr lang="en-US" dirty="0" err="1" smtClean="0"/>
              <a:t>regii</a:t>
            </a:r>
            <a:r>
              <a:rPr lang="en-US" dirty="0" smtClean="0"/>
              <a:t> </a:t>
            </a:r>
            <a:r>
              <a:rPr lang="en-US" dirty="0" err="1" smtClean="0"/>
              <a:t>autonome</a:t>
            </a:r>
            <a:r>
              <a:rPr lang="en-US" dirty="0" smtClean="0"/>
              <a:t>, </a:t>
            </a:r>
            <a:r>
              <a:rPr lang="en-US" dirty="0" err="1" smtClean="0"/>
              <a:t>companii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societăți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, </a:t>
            </a:r>
            <a:r>
              <a:rPr lang="en-US" dirty="0" err="1" smtClean="0"/>
              <a:t>autorități</a:t>
            </a:r>
            <a:r>
              <a:rPr lang="en-US" dirty="0" smtClean="0"/>
              <a:t> ale </a:t>
            </a:r>
            <a:r>
              <a:rPr lang="en-US" dirty="0" err="1" smtClean="0"/>
              <a:t>administrației</a:t>
            </a:r>
            <a:r>
              <a:rPr lang="en-US" dirty="0" smtClean="0"/>
              <a:t> </a:t>
            </a:r>
            <a:r>
              <a:rPr lang="en-US" dirty="0" err="1" smtClean="0"/>
              <a:t>publice</a:t>
            </a:r>
            <a:r>
              <a:rPr lang="en-US" dirty="0" smtClean="0"/>
              <a:t> locale, </a:t>
            </a:r>
            <a:r>
              <a:rPr lang="en-US" dirty="0" err="1" smtClean="0"/>
              <a:t>servicii</a:t>
            </a:r>
            <a:r>
              <a:rPr lang="en-US" dirty="0" smtClean="0"/>
              <a:t> </a:t>
            </a:r>
            <a:r>
              <a:rPr lang="en-US" dirty="0" err="1" smtClean="0"/>
              <a:t>descentralizate</a:t>
            </a:r>
            <a:r>
              <a:rPr lang="en-US" dirty="0" smtClean="0"/>
              <a:t> ale </a:t>
            </a:r>
            <a:r>
              <a:rPr lang="en-US" dirty="0" err="1" smtClean="0"/>
              <a:t>administrației</a:t>
            </a:r>
            <a:r>
              <a:rPr lang="en-US" dirty="0" smtClean="0"/>
              <a:t> </a:t>
            </a:r>
            <a:r>
              <a:rPr lang="en-US" dirty="0" err="1" smtClean="0"/>
              <a:t>publice</a:t>
            </a:r>
            <a:r>
              <a:rPr lang="en-US" dirty="0" smtClean="0"/>
              <a:t> </a:t>
            </a:r>
            <a:r>
              <a:rPr lang="en-US" dirty="0" err="1" smtClean="0"/>
              <a:t>centrale</a:t>
            </a:r>
            <a:r>
              <a:rPr lang="en-US" dirty="0" smtClean="0"/>
              <a:t>, </a:t>
            </a:r>
            <a:r>
              <a:rPr lang="en-US" dirty="0" err="1" smtClean="0"/>
              <a:t>instituții</a:t>
            </a:r>
            <a:r>
              <a:rPr lang="en-US" dirty="0" smtClean="0"/>
              <a:t> </a:t>
            </a:r>
            <a:r>
              <a:rPr lang="en-US" dirty="0" err="1" smtClean="0"/>
              <a:t>științifice</a:t>
            </a:r>
            <a:r>
              <a:rPr lang="en-US" dirty="0" smtClean="0"/>
              <a:t> de </a:t>
            </a:r>
            <a:r>
              <a:rPr lang="en-US" dirty="0" err="1" smtClean="0"/>
              <a:t>cercetare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de </a:t>
            </a:r>
            <a:r>
              <a:rPr lang="en-US" dirty="0" err="1" smtClean="0"/>
              <a:t>învățământ</a:t>
            </a:r>
            <a:r>
              <a:rPr lang="en-US" dirty="0" smtClean="0"/>
              <a:t> din </a:t>
            </a:r>
            <a:r>
              <a:rPr lang="en-US" dirty="0" err="1" smtClean="0"/>
              <a:t>sectorul</a:t>
            </a:r>
            <a:r>
              <a:rPr lang="en-US" dirty="0" smtClean="0"/>
              <a:t> public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privat</a:t>
            </a:r>
            <a:r>
              <a:rPr lang="en-US" dirty="0" smtClean="0"/>
              <a:t>, </a:t>
            </a:r>
            <a:r>
              <a:rPr lang="en-US" dirty="0" err="1" smtClean="0"/>
              <a:t>muzee</a:t>
            </a:r>
            <a:r>
              <a:rPr lang="en-US" dirty="0" smtClean="0"/>
              <a:t> </a:t>
            </a:r>
            <a:r>
              <a:rPr lang="en-US" dirty="0" err="1" smtClean="0"/>
              <a:t>constituite</a:t>
            </a:r>
            <a:r>
              <a:rPr lang="en-US" dirty="0" smtClean="0"/>
              <a:t> </a:t>
            </a:r>
            <a:r>
              <a:rPr lang="en-US" dirty="0" err="1" smtClean="0"/>
              <a:t>potrivit</a:t>
            </a:r>
            <a:r>
              <a:rPr lang="en-US" dirty="0" smtClean="0"/>
              <a:t> </a:t>
            </a:r>
            <a:r>
              <a:rPr lang="en-US" dirty="0" err="1" smtClean="0"/>
              <a:t>legii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aflate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relație</a:t>
            </a:r>
            <a:r>
              <a:rPr lang="en-US" dirty="0" smtClean="0"/>
              <a:t> </a:t>
            </a:r>
            <a:r>
              <a:rPr lang="en-US" dirty="0" err="1" smtClean="0"/>
              <a:t>contractuală</a:t>
            </a:r>
            <a:r>
              <a:rPr lang="en-US" dirty="0" smtClean="0"/>
              <a:t> cu </a:t>
            </a:r>
            <a:r>
              <a:rPr lang="en-US" dirty="0" err="1" smtClean="0"/>
              <a:t>Agenția</a:t>
            </a:r>
            <a:r>
              <a:rPr lang="en-US" dirty="0" smtClean="0"/>
              <a:t> </a:t>
            </a:r>
            <a:r>
              <a:rPr lang="en-US" dirty="0" err="1" smtClean="0"/>
              <a:t>Națională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6347" y="5240949"/>
            <a:ext cx="11025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7"/>
              </a:rPr>
              <a:t>Art. 28</a:t>
            </a:r>
            <a:r>
              <a:rPr lang="en-US" b="1" baseline="30000" dirty="0" smtClean="0">
                <a:hlinkClick r:id="rId7"/>
              </a:rPr>
              <a:t>1</a:t>
            </a:r>
            <a:r>
              <a:rPr lang="en-US" b="1" dirty="0" smtClean="0">
                <a:hlinkClick r:id="rId7"/>
              </a:rPr>
              <a:t>. -</a:t>
            </a:r>
            <a:r>
              <a:rPr lang="en-US" b="1" dirty="0" smtClean="0"/>
              <a:t> </a:t>
            </a:r>
          </a:p>
          <a:p>
            <a:r>
              <a:rPr lang="en-US" dirty="0" err="1" smtClean="0"/>
              <a:t>Emiterea</a:t>
            </a:r>
            <a:r>
              <a:rPr lang="en-US" dirty="0" smtClean="0"/>
              <a:t> </a:t>
            </a:r>
            <a:r>
              <a:rPr lang="en-US" dirty="0" err="1" smtClean="0"/>
              <a:t>actelor</a:t>
            </a:r>
            <a:r>
              <a:rPr lang="en-US" dirty="0" smtClean="0"/>
              <a:t> de </a:t>
            </a:r>
            <a:r>
              <a:rPr lang="en-US" dirty="0" err="1" smtClean="0"/>
              <a:t>reglementare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planuri</a:t>
            </a:r>
            <a:r>
              <a:rPr lang="en-US" dirty="0" smtClean="0"/>
              <a:t>/</a:t>
            </a:r>
            <a:r>
              <a:rPr lang="en-US" dirty="0" err="1" smtClean="0"/>
              <a:t>proiecte</a:t>
            </a:r>
            <a:r>
              <a:rPr lang="en-US" dirty="0" smtClean="0"/>
              <a:t>/</a:t>
            </a:r>
            <a:r>
              <a:rPr lang="en-US" dirty="0" err="1" smtClean="0"/>
              <a:t>activități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ariile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se </a:t>
            </a:r>
            <a:r>
              <a:rPr lang="en-US" dirty="0" err="1" smtClean="0"/>
              <a:t>realizează</a:t>
            </a:r>
            <a:r>
              <a:rPr lang="en-US" dirty="0" smtClean="0"/>
              <a:t> </a:t>
            </a:r>
            <a:r>
              <a:rPr lang="en-US" dirty="0" err="1" smtClean="0"/>
              <a:t>numai</a:t>
            </a:r>
            <a:r>
              <a:rPr lang="en-US" dirty="0" smtClean="0"/>
              <a:t> cu </a:t>
            </a:r>
            <a:r>
              <a:rPr lang="en-US" dirty="0" err="1" smtClean="0"/>
              <a:t>avizul</a:t>
            </a:r>
            <a:r>
              <a:rPr lang="en-US" dirty="0" smtClean="0"/>
              <a:t> </a:t>
            </a:r>
            <a:r>
              <a:rPr lang="en-US" dirty="0" err="1" smtClean="0"/>
              <a:t>Agenției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/</a:t>
            </a:r>
            <a:r>
              <a:rPr lang="en-US" dirty="0" err="1" smtClean="0"/>
              <a:t>administratorilor</a:t>
            </a:r>
            <a:r>
              <a:rPr lang="en-US" dirty="0" smtClean="0"/>
              <a:t> </a:t>
            </a:r>
            <a:r>
              <a:rPr lang="en-US" dirty="0" err="1" smtClean="0"/>
              <a:t>ariilor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de </a:t>
            </a:r>
            <a:r>
              <a:rPr lang="en-US" dirty="0" err="1" smtClean="0"/>
              <a:t>interes</a:t>
            </a:r>
            <a:r>
              <a:rPr lang="en-US" dirty="0" smtClean="0"/>
              <a:t> </a:t>
            </a:r>
            <a:r>
              <a:rPr lang="en-US" dirty="0" err="1" smtClean="0"/>
              <a:t>național</a:t>
            </a:r>
            <a:r>
              <a:rPr lang="en-US" dirty="0" smtClean="0"/>
              <a:t>/</a:t>
            </a:r>
            <a:r>
              <a:rPr lang="en-US" dirty="0" err="1" smtClean="0"/>
              <a:t>internațional</a:t>
            </a:r>
            <a:r>
              <a:rPr lang="en-US" dirty="0" smtClean="0"/>
              <a:t>."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347" y="238062"/>
            <a:ext cx="280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Modificări legislative: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1371662" y="-1314451"/>
            <a:ext cx="7086601" cy="971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702" y="5257800"/>
            <a:ext cx="4696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endParaRPr lang="ro-RO" dirty="0"/>
          </a:p>
          <a:p>
            <a:r>
              <a:rPr lang="ro-RO" dirty="0" smtClean="0"/>
              <a:t> 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5042" t="15050" r="64183" b="39866"/>
          <a:stretch/>
        </p:blipFill>
        <p:spPr>
          <a:xfrm>
            <a:off x="403246" y="376381"/>
            <a:ext cx="6691930" cy="562008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51725" y="3965139"/>
            <a:ext cx="4337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6"/>
              </a:rPr>
              <a:t>Art. 28</a:t>
            </a:r>
            <a:r>
              <a:rPr lang="en-US" b="1" baseline="30000" dirty="0" smtClean="0">
                <a:hlinkClick r:id="rId6"/>
              </a:rPr>
              <a:t>1</a:t>
            </a:r>
            <a:r>
              <a:rPr lang="en-US" b="1" dirty="0" smtClean="0">
                <a:hlinkClick r:id="rId6"/>
              </a:rPr>
              <a:t>. -</a:t>
            </a:r>
            <a:r>
              <a:rPr lang="en-US" b="1" dirty="0" smtClean="0"/>
              <a:t> </a:t>
            </a:r>
          </a:p>
          <a:p>
            <a:r>
              <a:rPr lang="en-US" dirty="0" err="1" smtClean="0"/>
              <a:t>Emiterea</a:t>
            </a:r>
            <a:r>
              <a:rPr lang="en-US" dirty="0" smtClean="0"/>
              <a:t> </a:t>
            </a:r>
            <a:r>
              <a:rPr lang="en-US" dirty="0" err="1" smtClean="0"/>
              <a:t>actelor</a:t>
            </a:r>
            <a:r>
              <a:rPr lang="en-US" dirty="0" smtClean="0"/>
              <a:t> de </a:t>
            </a:r>
            <a:r>
              <a:rPr lang="en-US" dirty="0" err="1" smtClean="0"/>
              <a:t>reglementare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planuri</a:t>
            </a:r>
            <a:r>
              <a:rPr lang="en-US" dirty="0" smtClean="0"/>
              <a:t>/</a:t>
            </a:r>
            <a:r>
              <a:rPr lang="en-US" dirty="0" err="1" smtClean="0"/>
              <a:t>proiecte</a:t>
            </a:r>
            <a:r>
              <a:rPr lang="en-US" dirty="0" smtClean="0"/>
              <a:t>/</a:t>
            </a:r>
            <a:r>
              <a:rPr lang="en-US" dirty="0" err="1" smtClean="0"/>
              <a:t>activități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ariile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se </a:t>
            </a:r>
            <a:r>
              <a:rPr lang="en-US" dirty="0" err="1" smtClean="0"/>
              <a:t>realizează</a:t>
            </a:r>
            <a:r>
              <a:rPr lang="en-US" dirty="0" smtClean="0"/>
              <a:t> </a:t>
            </a:r>
            <a:r>
              <a:rPr lang="en-US" dirty="0" err="1" smtClean="0"/>
              <a:t>numai</a:t>
            </a:r>
            <a:r>
              <a:rPr lang="en-US" dirty="0" smtClean="0"/>
              <a:t> cu </a:t>
            </a:r>
            <a:r>
              <a:rPr lang="en-US" dirty="0" err="1" smtClean="0"/>
              <a:t>avizul</a:t>
            </a:r>
            <a:r>
              <a:rPr lang="en-US" dirty="0" smtClean="0"/>
              <a:t> </a:t>
            </a:r>
            <a:r>
              <a:rPr lang="en-US" dirty="0" err="1" smtClean="0"/>
              <a:t>Agenției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/</a:t>
            </a:r>
            <a:r>
              <a:rPr lang="en-US" dirty="0" err="1" smtClean="0"/>
              <a:t>administratorilor</a:t>
            </a:r>
            <a:r>
              <a:rPr lang="en-US" dirty="0" smtClean="0"/>
              <a:t> </a:t>
            </a:r>
            <a:r>
              <a:rPr lang="en-US" dirty="0" err="1" smtClean="0"/>
              <a:t>ariilor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 de </a:t>
            </a:r>
            <a:r>
              <a:rPr lang="en-US" dirty="0" err="1" smtClean="0"/>
              <a:t>interes</a:t>
            </a:r>
            <a:r>
              <a:rPr lang="en-US" dirty="0" smtClean="0"/>
              <a:t> </a:t>
            </a:r>
            <a:r>
              <a:rPr lang="en-US" dirty="0" err="1" smtClean="0"/>
              <a:t>național</a:t>
            </a:r>
            <a:r>
              <a:rPr lang="en-US" dirty="0" smtClean="0"/>
              <a:t>/</a:t>
            </a:r>
            <a:r>
              <a:rPr lang="en-US" dirty="0" err="1" smtClean="0"/>
              <a:t>internațional</a:t>
            </a:r>
            <a:r>
              <a:rPr lang="en-US" dirty="0" smtClean="0"/>
              <a:t>."</a:t>
            </a:r>
            <a:endParaRPr lang="en-US" dirty="0"/>
          </a:p>
        </p:txBody>
      </p:sp>
      <p:pic>
        <p:nvPicPr>
          <p:cNvPr id="18" name="I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26" y="376381"/>
            <a:ext cx="1013313" cy="1013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5042" t="56857" r="75446" b="39866"/>
          <a:stretch/>
        </p:blipFill>
        <p:spPr>
          <a:xfrm>
            <a:off x="1075183" y="2047197"/>
            <a:ext cx="3063854" cy="4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2003570"/>
            <a:ext cx="3012786" cy="301278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862288" y="1756888"/>
            <a:ext cx="7086600" cy="3572824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5114" r="69888" b="-119"/>
          <a:stretch/>
        </p:blipFill>
        <p:spPr>
          <a:xfrm rot="16200000">
            <a:off x="1215943" y="-1340569"/>
            <a:ext cx="7124702" cy="9767735"/>
          </a:xfrm>
          <a:prstGeom prst="rect">
            <a:avLst/>
          </a:prstGeom>
        </p:spPr>
      </p:pic>
      <p:sp>
        <p:nvSpPr>
          <p:cNvPr id="13" name="Dreptunghi 12"/>
          <p:cNvSpPr/>
          <p:nvPr/>
        </p:nvSpPr>
        <p:spPr>
          <a:xfrm>
            <a:off x="616090" y="259424"/>
            <a:ext cx="11575909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dirty="0" smtClean="0"/>
              <a:t> </a:t>
            </a:r>
          </a:p>
          <a:p>
            <a:r>
              <a:rPr lang="en-US" sz="2800" b="1" dirty="0" err="1" smtClean="0"/>
              <a:t>Hotărârea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nr</a:t>
            </a:r>
            <a:r>
              <a:rPr lang="en-US" sz="2800" b="1" dirty="0" smtClean="0"/>
              <a:t>. 867/2018 </a:t>
            </a:r>
            <a:r>
              <a:rPr lang="en-US" sz="2800" b="1" dirty="0" err="1" smtClean="0"/>
              <a:t>pentru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modificarea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completarea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Hotărârii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Guvernului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nr</a:t>
            </a:r>
            <a:r>
              <a:rPr lang="en-US" sz="2800" b="1" dirty="0" smtClean="0"/>
              <a:t>. 997/2016 </a:t>
            </a:r>
            <a:r>
              <a:rPr lang="en-US" sz="2800" b="1" dirty="0" err="1" smtClean="0"/>
              <a:t>privind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organizarea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funcționarea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Agenției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Naționale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pentru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Arii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Naturale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Protejate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privind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modificarea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completarea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anexei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nr</a:t>
            </a:r>
            <a:r>
              <a:rPr lang="en-US" sz="2800" b="1" dirty="0" smtClean="0"/>
              <a:t>. 12 la </a:t>
            </a:r>
            <a:r>
              <a:rPr lang="en-US" sz="2800" b="1" dirty="0" err="1" smtClean="0"/>
              <a:t>Hotărârea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Guvernului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nr</a:t>
            </a:r>
            <a:r>
              <a:rPr lang="en-US" sz="2800" b="1" dirty="0" smtClean="0"/>
              <a:t>. 1.705/2006 </a:t>
            </a:r>
            <a:r>
              <a:rPr lang="en-US" sz="2800" b="1" dirty="0" err="1" smtClean="0"/>
              <a:t>pentru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aprobarea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inventarului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centralizat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bunurilor</a:t>
            </a:r>
            <a:r>
              <a:rPr lang="en-US" sz="2800" b="1" dirty="0" smtClean="0"/>
              <a:t> din </a:t>
            </a:r>
            <a:r>
              <a:rPr lang="en-US" sz="2800" b="1" dirty="0" err="1" smtClean="0"/>
              <a:t>domeniul</a:t>
            </a:r>
            <a:r>
              <a:rPr lang="en-US" sz="2800" b="1" dirty="0" smtClean="0"/>
              <a:t> public al </a:t>
            </a:r>
            <a:r>
              <a:rPr lang="en-US" sz="2800" b="1" dirty="0" err="1" smtClean="0"/>
              <a:t>statului</a:t>
            </a:r>
            <a:r>
              <a:rPr lang="ro-RO" sz="2800" b="1" dirty="0" smtClean="0"/>
              <a:t>. (publicată în M.O. în 9 noiembrie 2018).</a:t>
            </a:r>
            <a:endParaRPr lang="en-US" sz="2800" b="1" dirty="0" smtClean="0"/>
          </a:p>
          <a:p>
            <a:endParaRPr lang="ro-RO" sz="2800" dirty="0" smtClean="0"/>
          </a:p>
          <a:p>
            <a:r>
              <a:rPr lang="en-US" sz="2800" dirty="0" smtClean="0"/>
              <a:t>6. La </a:t>
            </a:r>
            <a:r>
              <a:rPr lang="en-US" sz="2800" dirty="0" err="1" smtClean="0">
                <a:hlinkClick r:id="rId5"/>
              </a:rPr>
              <a:t>articolul</a:t>
            </a:r>
            <a:r>
              <a:rPr lang="en-US" sz="2800" dirty="0" smtClean="0">
                <a:hlinkClick r:id="rId5"/>
              </a:rPr>
              <a:t> 7</a:t>
            </a:r>
            <a:r>
              <a:rPr lang="en-US" sz="2800" dirty="0" smtClean="0"/>
              <a:t>, </a:t>
            </a:r>
            <a:r>
              <a:rPr lang="en-US" sz="2800" dirty="0" err="1" smtClean="0"/>
              <a:t>după</a:t>
            </a:r>
            <a:r>
              <a:rPr lang="en-US" sz="2800" dirty="0" smtClean="0"/>
              <a:t> </a:t>
            </a:r>
            <a:r>
              <a:rPr lang="en-US" sz="2800" dirty="0" err="1" smtClean="0">
                <a:hlinkClick r:id="rId6"/>
              </a:rPr>
              <a:t>litera</a:t>
            </a:r>
            <a:r>
              <a:rPr lang="en-US" sz="2800" dirty="0" smtClean="0">
                <a:hlinkClick r:id="rId6"/>
              </a:rPr>
              <a:t> </a:t>
            </a:r>
            <a:r>
              <a:rPr lang="en-US" sz="2800" dirty="0" err="1" smtClean="0">
                <a:hlinkClick r:id="rId6"/>
              </a:rPr>
              <a:t>i</a:t>
            </a:r>
            <a:r>
              <a:rPr lang="en-US" sz="2800" dirty="0" smtClean="0">
                <a:hlinkClick r:id="rId6"/>
              </a:rPr>
              <a:t>)</a:t>
            </a:r>
            <a:r>
              <a:rPr lang="en-US" sz="2800" dirty="0" smtClean="0"/>
              <a:t> se introduce o </a:t>
            </a:r>
            <a:r>
              <a:rPr lang="en-US" sz="2800" dirty="0" err="1" smtClean="0"/>
              <a:t>nouă</a:t>
            </a:r>
            <a:r>
              <a:rPr lang="en-US" sz="2800" dirty="0" smtClean="0"/>
              <a:t> </a:t>
            </a:r>
            <a:r>
              <a:rPr lang="en-US" sz="2800" dirty="0" err="1" smtClean="0"/>
              <a:t>literă</a:t>
            </a:r>
            <a:r>
              <a:rPr lang="en-US" sz="2800" dirty="0" smtClean="0"/>
              <a:t>, </a:t>
            </a:r>
            <a:r>
              <a:rPr lang="en-US" sz="2800" dirty="0" err="1" smtClean="0"/>
              <a:t>litera</a:t>
            </a:r>
            <a:r>
              <a:rPr lang="en-US" sz="2800" dirty="0" smtClean="0"/>
              <a:t> j), cu </a:t>
            </a:r>
            <a:r>
              <a:rPr lang="en-US" sz="2800" dirty="0" err="1" smtClean="0"/>
              <a:t>următorul</a:t>
            </a:r>
            <a:r>
              <a:rPr lang="en-US" sz="2800" dirty="0" smtClean="0"/>
              <a:t> </a:t>
            </a:r>
            <a:r>
              <a:rPr lang="en-US" sz="2800" dirty="0" err="1" smtClean="0"/>
              <a:t>cuprins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" </a:t>
            </a:r>
          </a:p>
          <a:p>
            <a:r>
              <a:rPr lang="en-US" sz="2800" dirty="0" smtClean="0"/>
              <a:t>j) </a:t>
            </a:r>
            <a:r>
              <a:rPr lang="en-US" sz="2800" dirty="0" err="1" smtClean="0"/>
              <a:t>realizează</a:t>
            </a:r>
            <a:r>
              <a:rPr lang="en-US" sz="2800" dirty="0" smtClean="0"/>
              <a:t> </a:t>
            </a:r>
            <a:r>
              <a:rPr lang="en-US" sz="2800" dirty="0" err="1" smtClean="0"/>
              <a:t>parteneriate</a:t>
            </a:r>
            <a:r>
              <a:rPr lang="en-US" sz="2800" dirty="0" smtClean="0"/>
              <a:t> cu </a:t>
            </a:r>
            <a:r>
              <a:rPr lang="en-US" sz="2800" dirty="0" err="1" smtClean="0"/>
              <a:t>instituții</a:t>
            </a:r>
            <a:r>
              <a:rPr lang="en-US" sz="2800" dirty="0" smtClean="0"/>
              <a:t> </a:t>
            </a:r>
            <a:r>
              <a:rPr lang="en-US" sz="2800" dirty="0" err="1" smtClean="0"/>
              <a:t>publice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private, </a:t>
            </a:r>
            <a:r>
              <a:rPr lang="en-US" sz="2800" dirty="0" err="1" smtClean="0"/>
              <a:t>precum</a:t>
            </a:r>
            <a:r>
              <a:rPr lang="en-US" sz="2800" dirty="0" smtClean="0"/>
              <a:t> </a:t>
            </a:r>
            <a:r>
              <a:rPr lang="en-US" sz="2800" dirty="0" err="1" smtClean="0"/>
              <a:t>și</a:t>
            </a:r>
            <a:r>
              <a:rPr lang="en-US" sz="2800" dirty="0" smtClean="0"/>
              <a:t> cu </a:t>
            </a:r>
            <a:r>
              <a:rPr lang="en-US" sz="2800" dirty="0" err="1" smtClean="0"/>
              <a:t>organizații</a:t>
            </a:r>
            <a:r>
              <a:rPr lang="en-US" sz="2800" dirty="0" smtClean="0"/>
              <a:t> </a:t>
            </a:r>
            <a:r>
              <a:rPr lang="en-US" sz="2800" dirty="0" err="1" smtClean="0"/>
              <a:t>neguvernamentale</a:t>
            </a:r>
            <a:r>
              <a:rPr lang="en-US" sz="2800" dirty="0" smtClean="0"/>
              <a:t>, cu </a:t>
            </a:r>
            <a:r>
              <a:rPr lang="en-US" sz="2800" dirty="0" err="1" smtClean="0"/>
              <a:t>scopul</a:t>
            </a:r>
            <a:r>
              <a:rPr lang="en-US" sz="2800" dirty="0" smtClean="0"/>
              <a:t> </a:t>
            </a:r>
            <a:r>
              <a:rPr lang="en-US" sz="2800" dirty="0" err="1" smtClean="0"/>
              <a:t>îndeplinirii</a:t>
            </a:r>
            <a:r>
              <a:rPr lang="en-US" sz="2800" dirty="0" smtClean="0"/>
              <a:t> </a:t>
            </a:r>
            <a:r>
              <a:rPr lang="en-US" sz="2800" dirty="0" err="1" smtClean="0"/>
              <a:t>atribuțiilor</a:t>
            </a:r>
            <a:r>
              <a:rPr lang="en-US" sz="2800" dirty="0" smtClean="0"/>
              <a:t> sale."</a:t>
            </a:r>
          </a:p>
          <a:p>
            <a:endParaRPr lang="ro-RO" sz="2800" dirty="0"/>
          </a:p>
          <a:p>
            <a:endParaRPr lang="ro-RO" sz="2800" dirty="0" smtClean="0"/>
          </a:p>
          <a:p>
            <a:r>
              <a:rPr lang="ro-RO" sz="2800" dirty="0" smtClean="0"/>
              <a:t> </a:t>
            </a:r>
            <a:endParaRPr lang="ro-RO" sz="2800" dirty="0"/>
          </a:p>
          <a:p>
            <a:r>
              <a:rPr lang="ro-RO" dirty="0" smtClean="0"/>
              <a:t> </a:t>
            </a:r>
            <a:endParaRPr lang="ro-RO" dirty="0"/>
          </a:p>
        </p:txBody>
      </p:sp>
      <p:pic>
        <p:nvPicPr>
          <p:cNvPr id="16" name="I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23" y="304747"/>
            <a:ext cx="817616" cy="8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65184" r="51454" b="6616"/>
          <a:stretch/>
        </p:blipFill>
        <p:spPr>
          <a:xfrm rot="16200000">
            <a:off x="6976588" y="1642588"/>
            <a:ext cx="6858000" cy="3572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470" y="353960"/>
            <a:ext cx="11533240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062" y="4788786"/>
            <a:ext cx="761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4"/>
              </a:rPr>
              <a:t>Art. 20. -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De la data </a:t>
            </a:r>
            <a:r>
              <a:rPr lang="en-US" dirty="0" err="1" smtClean="0"/>
              <a:t>înființării</a:t>
            </a:r>
            <a:r>
              <a:rPr lang="en-US" dirty="0" smtClean="0"/>
              <a:t> </a:t>
            </a:r>
            <a:r>
              <a:rPr lang="en-US" dirty="0" err="1" smtClean="0"/>
              <a:t>structurilor</a:t>
            </a:r>
            <a:r>
              <a:rPr lang="en-US" dirty="0" smtClean="0"/>
              <a:t> </a:t>
            </a:r>
            <a:r>
              <a:rPr lang="en-US" dirty="0" err="1" smtClean="0"/>
              <a:t>teritoriale</a:t>
            </a:r>
            <a:r>
              <a:rPr lang="en-US" dirty="0" smtClean="0"/>
              <a:t> ale </a:t>
            </a:r>
            <a:r>
              <a:rPr lang="en-US" dirty="0" err="1" smtClean="0"/>
              <a:t>Agenției</a:t>
            </a:r>
            <a:r>
              <a:rPr lang="en-US" dirty="0" smtClean="0"/>
              <a:t> </a:t>
            </a:r>
            <a:r>
              <a:rPr lang="en-US" dirty="0" err="1" smtClean="0"/>
              <a:t>Naționale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Arii</a:t>
            </a:r>
            <a:r>
              <a:rPr lang="en-US" dirty="0" smtClean="0"/>
              <a:t> </a:t>
            </a:r>
            <a:r>
              <a:rPr lang="en-US" dirty="0" err="1" smtClean="0"/>
              <a:t>Naturale</a:t>
            </a:r>
            <a:r>
              <a:rPr lang="en-US" dirty="0" smtClean="0"/>
              <a:t> </a:t>
            </a:r>
            <a:r>
              <a:rPr lang="en-US" dirty="0" err="1" smtClean="0"/>
              <a:t>Protejate</a:t>
            </a:r>
            <a:r>
              <a:rPr lang="en-US" dirty="0" smtClean="0"/>
              <a:t>, </a:t>
            </a:r>
            <a:r>
              <a:rPr lang="en-US" dirty="0" err="1" smtClean="0"/>
              <a:t>atribuțiile</a:t>
            </a:r>
            <a:r>
              <a:rPr lang="en-US" dirty="0" smtClean="0"/>
              <a:t> </a:t>
            </a:r>
            <a:r>
              <a:rPr lang="en-US" dirty="0" err="1" smtClean="0"/>
              <a:t>custozilor</a:t>
            </a:r>
            <a:r>
              <a:rPr lang="en-US" dirty="0" smtClean="0"/>
              <a:t> </a:t>
            </a:r>
            <a:r>
              <a:rPr lang="en-US" dirty="0" err="1" smtClean="0"/>
              <a:t>vor</a:t>
            </a:r>
            <a:r>
              <a:rPr lang="en-US" dirty="0" smtClean="0"/>
              <a:t> fi </a:t>
            </a:r>
            <a:r>
              <a:rPr lang="en-US" dirty="0" err="1" smtClean="0"/>
              <a:t>preluate</a:t>
            </a:r>
            <a:r>
              <a:rPr lang="en-US" dirty="0" smtClean="0"/>
              <a:t> de </a:t>
            </a:r>
            <a:r>
              <a:rPr lang="en-US" dirty="0" err="1" smtClean="0"/>
              <a:t>către</a:t>
            </a:r>
            <a:r>
              <a:rPr lang="en-US" dirty="0" smtClean="0"/>
              <a:t> </a:t>
            </a:r>
            <a:r>
              <a:rPr lang="en-US" dirty="0" err="1" smtClean="0"/>
              <a:t>acestea</a:t>
            </a:r>
            <a:r>
              <a:rPr lang="en-US" dirty="0" smtClean="0"/>
              <a:t>."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4080" r="3526" b="47082"/>
          <a:stretch/>
        </p:blipFill>
        <p:spPr>
          <a:xfrm>
            <a:off x="557362" y="149104"/>
            <a:ext cx="7769923" cy="433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4080" r="71606" b="80463"/>
          <a:stretch/>
        </p:blipFill>
        <p:spPr>
          <a:xfrm>
            <a:off x="6713972" y="536565"/>
            <a:ext cx="1071128" cy="314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1459" y="4450389"/>
            <a:ext cx="245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21.11.2018</a:t>
            </a:r>
            <a:endParaRPr lang="en-US" dirty="0"/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32" y="284924"/>
            <a:ext cx="817616" cy="8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6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4" b="25277"/>
          <a:stretch/>
        </p:blipFill>
        <p:spPr>
          <a:xfrm>
            <a:off x="0" y="-25399"/>
            <a:ext cx="12104914" cy="6832600"/>
          </a:xfrm>
          <a:prstGeom prst="rect">
            <a:avLst/>
          </a:prstGeom>
        </p:spPr>
      </p:pic>
      <p:sp>
        <p:nvSpPr>
          <p:cNvPr id="5" name="CasetăText 1"/>
          <p:cNvSpPr txBox="1">
            <a:spLocks noChangeArrowheads="1"/>
          </p:cNvSpPr>
          <p:nvPr/>
        </p:nvSpPr>
        <p:spPr bwMode="auto">
          <a:xfrm>
            <a:off x="765900" y="256431"/>
            <a:ext cx="10361080" cy="10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ro-RO" sz="3600" dirty="0" smtClean="0"/>
              <a:t>      </a:t>
            </a:r>
            <a:r>
              <a:rPr lang="ro-RO" altLang="ro-RO" sz="3600" dirty="0" smtClean="0"/>
              <a:t>	</a:t>
            </a:r>
            <a:r>
              <a:rPr lang="ro-RO" sz="3600" dirty="0"/>
              <a:t>Implicații:</a:t>
            </a:r>
          </a:p>
          <a:p>
            <a:r>
              <a:rPr lang="ro-RO" dirty="0" smtClean="0"/>
              <a:t> Incoerența legislativă a condus la indisponibilitatea unor foști custozi de a elibera avize pentru activități și proiecte.</a:t>
            </a:r>
          </a:p>
          <a:p>
            <a:endParaRPr lang="ro-RO" dirty="0" smtClean="0"/>
          </a:p>
          <a:p>
            <a:r>
              <a:rPr lang="ro-RO" dirty="0" smtClean="0"/>
              <a:t> Imposibilitatea de a implementa măsuri de patrulare, constatare și sancționare. Ariile protejate rămân descoperite în fața eventualelor presiuni și amenințări</a:t>
            </a:r>
          </a:p>
          <a:p>
            <a:endParaRPr lang="ro-RO" dirty="0" smtClean="0"/>
          </a:p>
          <a:p>
            <a:r>
              <a:rPr lang="ro-RO" dirty="0" smtClean="0"/>
              <a:t> Imposibilitatea derulării activităților din proiecte cu finanțare europeană care necesită calitatea de custode/administrator</a:t>
            </a:r>
          </a:p>
          <a:p>
            <a:endParaRPr lang="ro-RO" dirty="0" smtClean="0"/>
          </a:p>
          <a:p>
            <a:r>
              <a:rPr lang="ro-RO" dirty="0"/>
              <a:t> </a:t>
            </a:r>
            <a:r>
              <a:rPr lang="ro-RO" dirty="0" smtClean="0"/>
              <a:t>Impredictibilitate și lipsă de încredere în relația autorități-ONG-uri </a:t>
            </a:r>
          </a:p>
          <a:p>
            <a:endParaRPr lang="ro-RO" sz="3600" dirty="0" smtClean="0"/>
          </a:p>
          <a:p>
            <a:endParaRPr lang="ro-RO" sz="36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o-RO" sz="180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 smtClean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 smtClean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o-RO" altLang="ro-RO" sz="1800" dirty="0"/>
          </a:p>
        </p:txBody>
      </p:sp>
      <p:pic>
        <p:nvPicPr>
          <p:cNvPr id="7" name="I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0" y="145721"/>
            <a:ext cx="817616" cy="8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1188</Words>
  <Application>Microsoft Office PowerPoint</Application>
  <PresentationFormat>Widescreen</PresentationFormat>
  <Paragraphs>162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Liviu Cioineag</dc:creator>
  <cp:lastModifiedBy>Liviu Cioineag</cp:lastModifiedBy>
  <cp:revision>30</cp:revision>
  <dcterms:created xsi:type="dcterms:W3CDTF">2018-12-03T11:29:10Z</dcterms:created>
  <dcterms:modified xsi:type="dcterms:W3CDTF">2018-12-05T08:03:07Z</dcterms:modified>
</cp:coreProperties>
</file>