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8" r:id="rId2"/>
    <p:sldId id="303" r:id="rId3"/>
    <p:sldId id="275" r:id="rId4"/>
    <p:sldId id="302" r:id="rId5"/>
    <p:sldId id="297" r:id="rId6"/>
    <p:sldId id="301" r:id="rId7"/>
    <p:sldId id="307" r:id="rId8"/>
    <p:sldId id="309" r:id="rId9"/>
    <p:sldId id="308" r:id="rId10"/>
    <p:sldId id="310" r:id="rId11"/>
    <p:sldId id="290" r:id="rId12"/>
    <p:sldId id="291" r:id="rId13"/>
    <p:sldId id="318" r:id="rId14"/>
    <p:sldId id="295" r:id="rId15"/>
    <p:sldId id="319" r:id="rId16"/>
    <p:sldId id="296" r:id="rId17"/>
    <p:sldId id="317" r:id="rId18"/>
    <p:sldId id="298" r:id="rId19"/>
    <p:sldId id="299" r:id="rId20"/>
    <p:sldId id="312" r:id="rId21"/>
    <p:sldId id="313" r:id="rId22"/>
    <p:sldId id="304" r:id="rId23"/>
    <p:sldId id="305" r:id="rId24"/>
    <p:sldId id="306" r:id="rId25"/>
    <p:sldId id="315" r:id="rId26"/>
    <p:sldId id="316" r:id="rId27"/>
    <p:sldId id="320" r:id="rId28"/>
    <p:sldId id="300" r:id="rId29"/>
    <p:sldId id="274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B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2" autoAdjust="0"/>
  </p:normalViewPr>
  <p:slideViewPr>
    <p:cSldViewPr>
      <p:cViewPr>
        <p:scale>
          <a:sx n="50" d="100"/>
          <a:sy n="50" d="100"/>
        </p:scale>
        <p:origin x="-1630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a.frentoni\Desktop\grafice%20emisii%20anuar%20201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Dell\Desktop\vest\Anuar%202014%20Arad.doc!_1525646076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Dell\Desktop\vest\Anuar%202014%20Arad.doc!_1525646613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Dell\Desktop\vest\Anuar%202014%20Arad.doc!_1525647168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ristina%20Popescu\Desktop\vest\Book1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NO2 -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</a:t>
            </a:r>
            <a:r>
              <a:rPr 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ţii</a:t>
            </a:r>
            <a:r>
              <a:rPr lang="ro-RO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medii </a:t>
            </a:r>
            <a:r>
              <a:rPr lang="ro-RO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  <a:endParaRPr lang="en-US" sz="18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6513937687479167"/>
          <c:y val="2.5810140336710558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570899693544374"/>
          <c:y val="0.16714129483814527"/>
          <c:w val="0.87272874302068715"/>
          <c:h val="0.5370151422569208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  <a:ln w="15875" cap="flat" cmpd="sng" algn="ctr">
              <a:solidFill>
                <a:schemeClr val="accent2">
                  <a:shade val="50000"/>
                  <a:shade val="75000"/>
                  <a:satMod val="125000"/>
                  <a:lumMod val="75000"/>
                </a:schemeClr>
              </a:solidFill>
              <a:prstDash val="solid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o-RO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'Sheet7 (7)'!$D$10:$D$15</c:f>
              <c:strCache>
                <c:ptCount val="6"/>
                <c:pt idx="0">
                  <c:v>AR-2 fond urban</c:v>
                </c:pt>
                <c:pt idx="1">
                  <c:v>HD-1 fond urban</c:v>
                </c:pt>
                <c:pt idx="2">
                  <c:v>HD-2 industrial</c:v>
                </c:pt>
                <c:pt idx="3">
                  <c:v>CS-1 industrial</c:v>
                </c:pt>
                <c:pt idx="4">
                  <c:v>TM-4 industrial</c:v>
                </c:pt>
                <c:pt idx="5">
                  <c:v>TM-5 trafic</c:v>
                </c:pt>
              </c:strCache>
            </c:strRef>
          </c:cat>
          <c:val>
            <c:numRef>
              <c:f>'Sheet7 (7)'!$E$10:$E$15</c:f>
              <c:numCache>
                <c:formatCode>General</c:formatCode>
                <c:ptCount val="6"/>
                <c:pt idx="0">
                  <c:v>14.42</c:v>
                </c:pt>
                <c:pt idx="1">
                  <c:v>9.31</c:v>
                </c:pt>
                <c:pt idx="2">
                  <c:v>18.18</c:v>
                </c:pt>
                <c:pt idx="3">
                  <c:v>8.8600000000000012</c:v>
                </c:pt>
                <c:pt idx="4" formatCode="0.0">
                  <c:v>26.01</c:v>
                </c:pt>
                <c:pt idx="5">
                  <c:v>29.5</c:v>
                </c:pt>
              </c:numCache>
            </c:numRef>
          </c:val>
        </c:ser>
        <c:dLbls/>
        <c:axId val="98961280"/>
        <c:axId val="98962816"/>
      </c:barChart>
      <c:lineChart>
        <c:grouping val="standard"/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'Sheet7 (7)'!$D$10:$D$15</c:f>
              <c:strCache>
                <c:ptCount val="6"/>
                <c:pt idx="0">
                  <c:v>AR-2 fond urban</c:v>
                </c:pt>
                <c:pt idx="1">
                  <c:v>HD-1 fond urban</c:v>
                </c:pt>
                <c:pt idx="2">
                  <c:v>HD-2 industrial</c:v>
                </c:pt>
                <c:pt idx="3">
                  <c:v>CS-1 industrial</c:v>
                </c:pt>
                <c:pt idx="4">
                  <c:v>TM-4 industrial</c:v>
                </c:pt>
                <c:pt idx="5">
                  <c:v>TM-5 trafic</c:v>
                </c:pt>
              </c:strCache>
            </c:strRef>
          </c:cat>
          <c:val>
            <c:numRef>
              <c:f>'Sheet7 (7)'!$F$10:$F$15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dLbls/>
        <c:marker val="1"/>
        <c:axId val="98961280"/>
        <c:axId val="98962816"/>
      </c:lineChart>
      <c:catAx>
        <c:axId val="98961280"/>
        <c:scaling>
          <c:orientation val="minMax"/>
        </c:scaling>
        <c:axPos val="b"/>
        <c:numFmt formatCode="General" sourceLinked="0"/>
        <c:tickLblPos val="nextTo"/>
        <c:txPr>
          <a:bodyPr rot="-1200000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98962816"/>
        <c:crosses val="autoZero"/>
        <c:auto val="1"/>
        <c:lblAlgn val="ctr"/>
        <c:lblOffset val="100"/>
      </c:catAx>
      <c:valAx>
        <c:axId val="98962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µg/m3</a:t>
                </a:r>
              </a:p>
            </c:rich>
          </c:tx>
          <c:layout>
            <c:manualLayout>
              <c:xMode val="edge"/>
              <c:yMode val="edge"/>
              <c:x val="4.4638353850555458E-2"/>
              <c:y val="0.42193007595115706"/>
            </c:manualLayout>
          </c:layout>
        </c:title>
        <c:numFmt formatCode="General" sourceLinked="1"/>
        <c:tickLblPos val="nextTo"/>
        <c:crossAx val="98961280"/>
        <c:crosses val="autoZero"/>
        <c:crossBetween val="between"/>
      </c:valAx>
      <c:spPr>
        <a:solidFill>
          <a:schemeClr val="lt1"/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c:spPr>
    </c:plotArea>
    <c:plotVisOnly val="1"/>
    <c:dispBlanksAs val="gap"/>
  </c:chart>
  <c:spPr>
    <a:ln w="19050">
      <a:solidFill>
        <a:schemeClr val="accent1"/>
      </a:solidFill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Cd (ng/m</a:t>
            </a:r>
            <a:r>
              <a:rPr lang="ro-RO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concentrații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medii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802959451351044E-2"/>
          <c:y val="5.9700854700854698E-2"/>
        </c:manualLayout>
      </c:layout>
      <c:overlay val="1"/>
    </c:title>
    <c:plotArea>
      <c:layout>
        <c:manualLayout>
          <c:layoutTarget val="inner"/>
          <c:xMode val="edge"/>
          <c:yMode val="edge"/>
          <c:x val="0.18566387386630054"/>
          <c:y val="0.16714129483814524"/>
          <c:w val="0.78378064841538941"/>
          <c:h val="0.5340836584976214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cat>
            <c:strRef>
              <c:f>'Sheet7 (13)'!$D$6:$D$9</c:f>
              <c:strCache>
                <c:ptCount val="4"/>
                <c:pt idx="0">
                  <c:v>TM-5 trafic</c:v>
                </c:pt>
                <c:pt idx="1">
                  <c:v>TM-1 trafic</c:v>
                </c:pt>
                <c:pt idx="2">
                  <c:v>TM-3 suburban</c:v>
                </c:pt>
                <c:pt idx="3">
                  <c:v>TM-6 suburban</c:v>
                </c:pt>
              </c:strCache>
            </c:strRef>
          </c:cat>
          <c:val>
            <c:numRef>
              <c:f>'Sheet7 (13)'!$E$6:$E$9</c:f>
              <c:numCache>
                <c:formatCode>0.0000</c:formatCode>
                <c:ptCount val="4"/>
                <c:pt idx="0">
                  <c:v>2.1084706563706543</c:v>
                </c:pt>
                <c:pt idx="1">
                  <c:v>2.0212303921568635</c:v>
                </c:pt>
                <c:pt idx="2">
                  <c:v>2.0640990131578949</c:v>
                </c:pt>
                <c:pt idx="3">
                  <c:v>1.92114195121951</c:v>
                </c:pt>
              </c:numCache>
            </c:numRef>
          </c:val>
        </c:ser>
        <c:dLbls/>
        <c:axId val="100244480"/>
        <c:axId val="100258560"/>
      </c:barChart>
      <c:lineChart>
        <c:grouping val="standard"/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'Sheet7 (13)'!$D$7:$D$12</c:f>
              <c:strCache>
                <c:ptCount val="3"/>
                <c:pt idx="0">
                  <c:v>TM-1 trafic</c:v>
                </c:pt>
                <c:pt idx="1">
                  <c:v>TM-3 suburban</c:v>
                </c:pt>
                <c:pt idx="2">
                  <c:v>TM-6 suburban</c:v>
                </c:pt>
              </c:strCache>
            </c:strRef>
          </c:cat>
          <c:val>
            <c:numRef>
              <c:f>'Sheet7 (13)'!$F$6:$F$9</c:f>
              <c:numCache>
                <c:formatCode>0.000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/>
        <c:marker val="1"/>
        <c:axId val="100244480"/>
        <c:axId val="100258560"/>
      </c:lineChart>
      <c:catAx>
        <c:axId val="100244480"/>
        <c:scaling>
          <c:orientation val="minMax"/>
        </c:scaling>
        <c:axPos val="b"/>
        <c:numFmt formatCode="General" sourceLinked="0"/>
        <c:tickLblPos val="nextTo"/>
        <c:txPr>
          <a:bodyPr rot="-1200000"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100258560"/>
        <c:crosses val="autoZero"/>
        <c:auto val="1"/>
        <c:lblAlgn val="ctr"/>
        <c:lblOffset val="100"/>
      </c:catAx>
      <c:valAx>
        <c:axId val="100258560"/>
        <c:scaling>
          <c:orientation val="minMax"/>
        </c:scaling>
        <c:axPos val="l"/>
        <c:majorGridlines/>
        <c:numFmt formatCode="0.0000" sourceLinked="1"/>
        <c:tickLblPos val="nextTo"/>
        <c:crossAx val="100244480"/>
        <c:crosses val="autoZero"/>
        <c:crossBetween val="between"/>
      </c:valAx>
    </c:plotArea>
    <c:plotVisOnly val="1"/>
    <c:dispBlanksAs val="gap"/>
  </c:chart>
  <c:spPr>
    <a:ln w="19050">
      <a:solidFill>
        <a:schemeClr val="accent1"/>
      </a:solidFill>
    </a:ln>
  </c:sp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Ni (ng/m</a:t>
            </a:r>
            <a:r>
              <a:rPr lang="ro-RO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concentrații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medii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8566387386630054"/>
          <c:y val="0.16714129483814524"/>
          <c:w val="0.78378064841538941"/>
          <c:h val="0.5340836584976214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cat>
            <c:strRef>
              <c:f>'Sheet7 (13)'!$D$6:$D$9</c:f>
              <c:strCache>
                <c:ptCount val="4"/>
                <c:pt idx="0">
                  <c:v>TM-5 trafic</c:v>
                </c:pt>
                <c:pt idx="1">
                  <c:v>TM-1 trafic</c:v>
                </c:pt>
                <c:pt idx="2">
                  <c:v>TM-3 suburban</c:v>
                </c:pt>
                <c:pt idx="3">
                  <c:v>TM-6 suburban</c:v>
                </c:pt>
              </c:strCache>
            </c:strRef>
          </c:cat>
          <c:val>
            <c:numRef>
              <c:f>'Sheet7 (13)'!$E$6:$E$9</c:f>
              <c:numCache>
                <c:formatCode>0.0000</c:formatCode>
                <c:ptCount val="4"/>
                <c:pt idx="0">
                  <c:v>2.1084706563706543</c:v>
                </c:pt>
                <c:pt idx="1">
                  <c:v>2.0212303921568635</c:v>
                </c:pt>
                <c:pt idx="2">
                  <c:v>2.0640990131578949</c:v>
                </c:pt>
                <c:pt idx="3">
                  <c:v>1.92114195121951</c:v>
                </c:pt>
              </c:numCache>
            </c:numRef>
          </c:val>
        </c:ser>
        <c:dLbls/>
        <c:axId val="100325248"/>
        <c:axId val="100326784"/>
      </c:barChart>
      <c:lineChart>
        <c:grouping val="standard"/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'Sheet7 (13)'!$D$7:$D$12</c:f>
              <c:strCache>
                <c:ptCount val="3"/>
                <c:pt idx="0">
                  <c:v>TM-1 trafic</c:v>
                </c:pt>
                <c:pt idx="1">
                  <c:v>TM-3 suburban</c:v>
                </c:pt>
                <c:pt idx="2">
                  <c:v>TM-6 suburban</c:v>
                </c:pt>
              </c:strCache>
            </c:strRef>
          </c:cat>
          <c:val>
            <c:numRef>
              <c:f>'Sheet7 (13)'!$F$6:$F$9</c:f>
              <c:numCache>
                <c:formatCode>0.000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/>
        <c:marker val="1"/>
        <c:axId val="100325248"/>
        <c:axId val="100326784"/>
      </c:lineChart>
      <c:catAx>
        <c:axId val="100325248"/>
        <c:scaling>
          <c:orientation val="minMax"/>
        </c:scaling>
        <c:axPos val="b"/>
        <c:numFmt formatCode="General" sourceLinked="0"/>
        <c:tickLblPos val="nextTo"/>
        <c:txPr>
          <a:bodyPr rot="-1200000"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100326784"/>
        <c:crosses val="autoZero"/>
        <c:auto val="1"/>
        <c:lblAlgn val="ctr"/>
        <c:lblOffset val="100"/>
      </c:catAx>
      <c:valAx>
        <c:axId val="100326784"/>
        <c:scaling>
          <c:orientation val="minMax"/>
        </c:scaling>
        <c:axPos val="l"/>
        <c:majorGridlines/>
        <c:numFmt formatCode="0.0000" sourceLinked="1"/>
        <c:tickLblPos val="nextTo"/>
        <c:crossAx val="100325248"/>
        <c:crosses val="autoZero"/>
        <c:crossBetween val="between"/>
      </c:valAx>
    </c:plotArea>
    <c:plotVisOnly val="1"/>
    <c:dispBlanksAs val="gap"/>
  </c:chart>
  <c:spPr>
    <a:ln w="19050">
      <a:solidFill>
        <a:schemeClr val="accent1"/>
      </a:solidFill>
    </a:ln>
  </c:sp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autoTitleDeleted val="1"/>
    <c:plotArea>
      <c:layout>
        <c:manualLayout>
          <c:layoutTarget val="inner"/>
          <c:xMode val="edge"/>
          <c:yMode val="edge"/>
          <c:x val="5.1102904172376784E-2"/>
          <c:y val="3.1994274941673152E-2"/>
          <c:w val="0.79347362116648168"/>
          <c:h val="0.55526078699588932"/>
        </c:manualLayout>
      </c:layout>
      <c:barChart>
        <c:barDir val="col"/>
        <c:grouping val="clustered"/>
        <c:ser>
          <c:idx val="0"/>
          <c:order val="0"/>
          <c:tx>
            <c:strRef>
              <c:f>industria!$C$143</c:f>
              <c:strCache>
                <c:ptCount val="1"/>
                <c:pt idx="0">
                  <c:v>PM10</c:v>
                </c:pt>
              </c:strCache>
            </c:strRef>
          </c:tx>
          <c:cat>
            <c:strRef>
              <c:f>industria!$B$144:$B$149</c:f>
              <c:strCache>
                <c:ptCount val="6"/>
                <c:pt idx="0">
                  <c:v>energia</c:v>
                </c:pt>
                <c:pt idx="1">
                  <c:v>transporturi</c:v>
                </c:pt>
                <c:pt idx="2">
                  <c:v>industria</c:v>
                </c:pt>
                <c:pt idx="3">
                  <c:v>agricultura</c:v>
                </c:pt>
                <c:pt idx="4">
                  <c:v>deseuri</c:v>
                </c:pt>
                <c:pt idx="5">
                  <c:v>alte surse</c:v>
                </c:pt>
              </c:strCache>
            </c:strRef>
          </c:cat>
          <c:val>
            <c:numRef>
              <c:f>industria!$C$144:$C$149</c:f>
              <c:numCache>
                <c:formatCode>General</c:formatCode>
                <c:ptCount val="6"/>
                <c:pt idx="0">
                  <c:v>93.435733413317976</c:v>
                </c:pt>
                <c:pt idx="1">
                  <c:v>2.3739578246415518</c:v>
                </c:pt>
                <c:pt idx="2">
                  <c:v>2.4814060736890378</c:v>
                </c:pt>
                <c:pt idx="3">
                  <c:v>1.3382910864607955</c:v>
                </c:pt>
                <c:pt idx="4">
                  <c:v>1.3065338231408381</c:v>
                </c:pt>
                <c:pt idx="5">
                  <c:v>0.40198710192636306</c:v>
                </c:pt>
              </c:numCache>
            </c:numRef>
          </c:val>
        </c:ser>
        <c:ser>
          <c:idx val="1"/>
          <c:order val="1"/>
          <c:tx>
            <c:strRef>
              <c:f>industria!$D$143</c:f>
              <c:strCache>
                <c:ptCount val="1"/>
                <c:pt idx="0">
                  <c:v>PM2,5</c:v>
                </c:pt>
              </c:strCache>
            </c:strRef>
          </c:tx>
          <c:cat>
            <c:strRef>
              <c:f>industria!$B$144:$B$149</c:f>
              <c:strCache>
                <c:ptCount val="6"/>
                <c:pt idx="0">
                  <c:v>energia</c:v>
                </c:pt>
                <c:pt idx="1">
                  <c:v>transporturi</c:v>
                </c:pt>
                <c:pt idx="2">
                  <c:v>industria</c:v>
                </c:pt>
                <c:pt idx="3">
                  <c:v>agricultura</c:v>
                </c:pt>
                <c:pt idx="4">
                  <c:v>deseuri</c:v>
                </c:pt>
                <c:pt idx="5">
                  <c:v>alte surse</c:v>
                </c:pt>
              </c:strCache>
            </c:strRef>
          </c:cat>
          <c:val>
            <c:numRef>
              <c:f>industria!$D$144:$D$149</c:f>
              <c:numCache>
                <c:formatCode>General</c:formatCode>
                <c:ptCount val="6"/>
                <c:pt idx="0">
                  <c:v>96.679470096886277</c:v>
                </c:pt>
                <c:pt idx="1">
                  <c:v>2.3160469368093115</c:v>
                </c:pt>
                <c:pt idx="2">
                  <c:v>0.78738121025439345</c:v>
                </c:pt>
                <c:pt idx="3">
                  <c:v>0.2218682768475489</c:v>
                </c:pt>
                <c:pt idx="4">
                  <c:v>0.21673184514636776</c:v>
                </c:pt>
                <c:pt idx="5">
                  <c:v>0</c:v>
                </c:pt>
              </c:numCache>
            </c:numRef>
          </c:val>
        </c:ser>
        <c:dLbls/>
        <c:axId val="100507008"/>
        <c:axId val="98911360"/>
      </c:barChart>
      <c:catAx>
        <c:axId val="100507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98911360"/>
        <c:crosses val="autoZero"/>
        <c:auto val="1"/>
        <c:lblAlgn val="ctr"/>
        <c:lblOffset val="100"/>
      </c:catAx>
      <c:valAx>
        <c:axId val="98911360"/>
        <c:scaling>
          <c:orientation val="minMax"/>
          <c:max val="1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o-RO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3298173298807444E-2"/>
              <c:y val="9.2464209019327129E-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10050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199461633892535"/>
          <c:y val="0.80041280135540471"/>
          <c:w val="0.35832149051339979"/>
          <c:h val="0.19283621264303966"/>
        </c:manualLayout>
      </c:layout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o-RO"/>
        </a:p>
      </c:txPr>
    </c:legend>
    <c:plotVisOnly val="1"/>
    <c:dispBlanksAs val="gap"/>
  </c:chart>
  <c:spPr>
    <a:noFill/>
    <a:ln w="1587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o-R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autoTitleDeleted val="1"/>
    <c:plotArea>
      <c:layout>
        <c:manualLayout>
          <c:layoutTarget val="inner"/>
          <c:xMode val="edge"/>
          <c:yMode val="edge"/>
          <c:x val="0.11973052045710504"/>
          <c:y val="0.12024195024082297"/>
          <c:w val="0.78236097865801768"/>
          <c:h val="0.54936665533894913"/>
        </c:manualLayout>
      </c:layout>
      <c:barChart>
        <c:barDir val="col"/>
        <c:grouping val="clustered"/>
        <c:ser>
          <c:idx val="0"/>
          <c:order val="0"/>
          <c:tx>
            <c:v>PM2,5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Sheet1!$B$2:$F$2</c:f>
              <c:strCache>
                <c:ptCount val="5"/>
                <c:pt idx="0">
                  <c:v>Energie </c:v>
                </c:pt>
                <c:pt idx="1">
                  <c:v>Transport</c:v>
                </c:pt>
                <c:pt idx="2">
                  <c:v>Industrie</c:v>
                </c:pt>
                <c:pt idx="3">
                  <c:v>Agricultură</c:v>
                </c:pt>
                <c:pt idx="4">
                  <c:v>Deşeuri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92.73</c:v>
                </c:pt>
                <c:pt idx="1">
                  <c:v>3.72</c:v>
                </c:pt>
                <c:pt idx="2">
                  <c:v>0.8</c:v>
                </c:pt>
                <c:pt idx="3">
                  <c:v>2.75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v>PM10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Sheet1!$B$2:$F$2</c:f>
              <c:strCache>
                <c:ptCount val="5"/>
                <c:pt idx="0">
                  <c:v>Energie </c:v>
                </c:pt>
                <c:pt idx="1">
                  <c:v>Transport</c:v>
                </c:pt>
                <c:pt idx="2">
                  <c:v>Industrie</c:v>
                </c:pt>
                <c:pt idx="3">
                  <c:v>Agricultură</c:v>
                </c:pt>
                <c:pt idx="4">
                  <c:v>Deşeuri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89.61</c:v>
                </c:pt>
                <c:pt idx="1">
                  <c:v>4.17</c:v>
                </c:pt>
                <c:pt idx="2">
                  <c:v>5.81</c:v>
                </c:pt>
                <c:pt idx="3">
                  <c:v>0.41000000000000003</c:v>
                </c:pt>
                <c:pt idx="4">
                  <c:v>0</c:v>
                </c:pt>
              </c:numCache>
            </c:numRef>
          </c:val>
        </c:ser>
        <c:dLbls/>
        <c:gapWidth val="219"/>
        <c:overlap val="-27"/>
        <c:axId val="100618240"/>
        <c:axId val="100619776"/>
      </c:barChart>
      <c:catAx>
        <c:axId val="100618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o-RO"/>
          </a:p>
        </c:txPr>
        <c:crossAx val="100619776"/>
        <c:crosses val="autoZero"/>
        <c:lblAlgn val="ctr"/>
        <c:lblOffset val="100"/>
        <c:tickLblSkip val="1"/>
        <c:tickMarkSkip val="1"/>
      </c:catAx>
      <c:valAx>
        <c:axId val="10061977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006182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51246056524905"/>
          <c:y val="0.88193141938477448"/>
          <c:w val="0.18843602884770089"/>
          <c:h val="0.1025065842357385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noFill/>
    <a:ln w="15875" cap="flat" cmpd="sng" algn="ctr">
      <a:solidFill>
        <a:schemeClr val="accent1">
          <a:shade val="75000"/>
          <a:satMod val="125000"/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o-R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autoTitleDeleted val="1"/>
    <c:plotArea>
      <c:layout>
        <c:manualLayout>
          <c:layoutTarget val="inner"/>
          <c:xMode val="edge"/>
          <c:yMode val="edge"/>
          <c:x val="7.1519360372387986E-2"/>
          <c:y val="0.20833333333333337"/>
          <c:w val="0.74230899956502017"/>
          <c:h val="0.6556944444444448"/>
        </c:manualLayout>
      </c:layout>
      <c:barChart>
        <c:barDir val="col"/>
        <c:grouping val="clustered"/>
        <c:ser>
          <c:idx val="0"/>
          <c:order val="0"/>
          <c:tx>
            <c:strRef>
              <c:f>'CS tendinte emisii'!$M$35</c:f>
              <c:strCache>
                <c:ptCount val="1"/>
                <c:pt idx="0">
                  <c:v>PM10</c:v>
                </c:pt>
              </c:strCache>
            </c:strRef>
          </c:tx>
          <c:cat>
            <c:strRef>
              <c:f>'CS tendinte emisii'!$L$36:$L$40</c:f>
              <c:strCache>
                <c:ptCount val="5"/>
                <c:pt idx="0">
                  <c:v>Energie</c:v>
                </c:pt>
                <c:pt idx="1">
                  <c:v>Transport</c:v>
                </c:pt>
                <c:pt idx="2">
                  <c:v>Industrie</c:v>
                </c:pt>
                <c:pt idx="3">
                  <c:v>Agricultura</c:v>
                </c:pt>
                <c:pt idx="4">
                  <c:v>Deseuri</c:v>
                </c:pt>
              </c:strCache>
            </c:strRef>
          </c:cat>
          <c:val>
            <c:numRef>
              <c:f>'CS tendinte emisii'!$M$36:$M$40</c:f>
              <c:numCache>
                <c:formatCode>General</c:formatCode>
                <c:ptCount val="5"/>
                <c:pt idx="0">
                  <c:v>58</c:v>
                </c:pt>
                <c:pt idx="1">
                  <c:v>20</c:v>
                </c:pt>
                <c:pt idx="2">
                  <c:v>20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'CS tendinte emisii'!$N$35</c:f>
              <c:strCache>
                <c:ptCount val="1"/>
                <c:pt idx="0">
                  <c:v>PM2,5</c:v>
                </c:pt>
              </c:strCache>
            </c:strRef>
          </c:tx>
          <c:cat>
            <c:strRef>
              <c:f>'CS tendinte emisii'!$L$36:$L$40</c:f>
              <c:strCache>
                <c:ptCount val="5"/>
                <c:pt idx="0">
                  <c:v>Energie</c:v>
                </c:pt>
                <c:pt idx="1">
                  <c:v>Transport</c:v>
                </c:pt>
                <c:pt idx="2">
                  <c:v>Industrie</c:v>
                </c:pt>
                <c:pt idx="3">
                  <c:v>Agricultura</c:v>
                </c:pt>
                <c:pt idx="4">
                  <c:v>Deseuri</c:v>
                </c:pt>
              </c:strCache>
            </c:strRef>
          </c:cat>
          <c:val>
            <c:numRef>
              <c:f>'CS tendinte emisii'!$N$36:$N$40</c:f>
              <c:numCache>
                <c:formatCode>General</c:formatCode>
                <c:ptCount val="5"/>
                <c:pt idx="0">
                  <c:v>68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dLbls/>
        <c:axId val="100559872"/>
        <c:axId val="100561664"/>
      </c:barChart>
      <c:catAx>
        <c:axId val="100559872"/>
        <c:scaling>
          <c:orientation val="minMax"/>
        </c:scaling>
        <c:axPos val="b"/>
        <c:numFmt formatCode="General" sourceLinked="0"/>
        <c:tickLblPos val="nextTo"/>
        <c:crossAx val="100561664"/>
        <c:crosses val="autoZero"/>
        <c:auto val="1"/>
        <c:lblAlgn val="ctr"/>
        <c:lblOffset val="100"/>
      </c:catAx>
      <c:valAx>
        <c:axId val="100561664"/>
        <c:scaling>
          <c:orientation val="minMax"/>
        </c:scaling>
        <c:axPos val="l"/>
        <c:majorGridlines/>
        <c:numFmt formatCode="General" sourceLinked="1"/>
        <c:tickLblPos val="nextTo"/>
        <c:crossAx val="100559872"/>
        <c:crosses val="autoZero"/>
        <c:crossBetween val="between"/>
      </c:valAx>
    </c:plotArea>
    <c:legend>
      <c:legendPos val="r"/>
    </c:legend>
    <c:plotVisOnly val="1"/>
    <c:dispBlanksAs val="gap"/>
  </c:chart>
  <c:spPr>
    <a:noFill/>
    <a:ln w="15875" cap="flat" cmpd="sng" algn="ctr">
      <a:solidFill>
        <a:schemeClr val="accent1">
          <a:shade val="75000"/>
          <a:satMod val="125000"/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o-R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autoTitleDeleted val="1"/>
    <c:plotArea>
      <c:layout>
        <c:manualLayout>
          <c:layoutTarget val="inner"/>
          <c:xMode val="edge"/>
          <c:yMode val="edge"/>
          <c:x val="7.4363532257099671E-2"/>
          <c:y val="0.15486242269377479"/>
          <c:w val="0.76041557305336849"/>
          <c:h val="0.60481846019247609"/>
        </c:manualLayout>
      </c:layout>
      <c:barChart>
        <c:barDir val="col"/>
        <c:grouping val="clustered"/>
        <c:ser>
          <c:idx val="0"/>
          <c:order val="0"/>
          <c:tx>
            <c:strRef>
              <c:f>'CS tendinte emisii'!$L$10</c:f>
              <c:strCache>
                <c:ptCount val="1"/>
                <c:pt idx="0">
                  <c:v>PM10</c:v>
                </c:pt>
              </c:strCache>
            </c:strRef>
          </c:tx>
          <c:cat>
            <c:strRef>
              <c:f>'CS tendinte emisii'!$K$11:$K$13</c:f>
              <c:strCache>
                <c:ptCount val="3"/>
                <c:pt idx="0">
                  <c:v>productia de energie si caldura</c:v>
                </c:pt>
                <c:pt idx="1">
                  <c:v>arderi energetice in alte domenii</c:v>
                </c:pt>
                <c:pt idx="2">
                  <c:v>incalzire rezidentiala</c:v>
                </c:pt>
              </c:strCache>
            </c:strRef>
          </c:cat>
          <c:val>
            <c:numRef>
              <c:f>'CS tendinte emisii'!$L$11:$L$13</c:f>
              <c:numCache>
                <c:formatCode>General</c:formatCode>
                <c:ptCount val="3"/>
                <c:pt idx="0">
                  <c:v>58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'CS tendinte emisii'!$M$10</c:f>
              <c:strCache>
                <c:ptCount val="1"/>
                <c:pt idx="0">
                  <c:v>PM2,5</c:v>
                </c:pt>
              </c:strCache>
            </c:strRef>
          </c:tx>
          <c:cat>
            <c:strRef>
              <c:f>'CS tendinte emisii'!$K$11:$K$13</c:f>
              <c:strCache>
                <c:ptCount val="3"/>
                <c:pt idx="0">
                  <c:v>productia de energie si caldura</c:v>
                </c:pt>
                <c:pt idx="1">
                  <c:v>arderi energetice in alte domenii</c:v>
                </c:pt>
                <c:pt idx="2">
                  <c:v>incalzire rezidentiala</c:v>
                </c:pt>
              </c:strCache>
            </c:strRef>
          </c:cat>
          <c:val>
            <c:numRef>
              <c:f>'CS tendinte emisii'!$M$11:$M$13</c:f>
              <c:numCache>
                <c:formatCode>General</c:formatCode>
                <c:ptCount val="3"/>
                <c:pt idx="0">
                  <c:v>68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dLbls/>
        <c:axId val="100591104"/>
        <c:axId val="100592640"/>
      </c:barChart>
      <c:catAx>
        <c:axId val="100591104"/>
        <c:scaling>
          <c:orientation val="minMax"/>
        </c:scaling>
        <c:axPos val="b"/>
        <c:numFmt formatCode="General" sourceLinked="0"/>
        <c:tickLblPos val="nextTo"/>
        <c:crossAx val="100592640"/>
        <c:crosses val="autoZero"/>
        <c:auto val="1"/>
        <c:lblAlgn val="ctr"/>
        <c:lblOffset val="100"/>
      </c:catAx>
      <c:valAx>
        <c:axId val="100592640"/>
        <c:scaling>
          <c:orientation val="minMax"/>
        </c:scaling>
        <c:axPos val="l"/>
        <c:majorGridlines/>
        <c:numFmt formatCode="General" sourceLinked="1"/>
        <c:tickLblPos val="nextTo"/>
        <c:crossAx val="100591104"/>
        <c:crosses val="autoZero"/>
        <c:crossBetween val="between"/>
      </c:valAx>
    </c:plotArea>
    <c:legend>
      <c:legendPos val="r"/>
    </c:legend>
    <c:plotVisOnly val="1"/>
    <c:dispBlanksAs val="gap"/>
  </c:chart>
  <c:spPr>
    <a:noFill/>
    <a:ln w="15875" cap="flat" cmpd="sng" algn="ctr">
      <a:solidFill>
        <a:schemeClr val="accent1">
          <a:shade val="75000"/>
          <a:satMod val="125000"/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o-R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/>
            </a:pPr>
            <a:r>
              <a:rPr lang="en-US" sz="1200" b="0" baseline="0" dirty="0" err="1" smtClean="0"/>
              <a:t>Perioada</a:t>
            </a:r>
            <a:r>
              <a:rPr lang="en-US" sz="1200" b="0" baseline="0" dirty="0" smtClean="0"/>
              <a:t> 2009 – 2014</a:t>
            </a:r>
            <a:endParaRPr lang="en-US" sz="1200" b="1" dirty="0"/>
          </a:p>
        </c:rich>
      </c:tx>
    </c:title>
    <c:plotArea>
      <c:layout/>
      <c:barChart>
        <c:barDir val="col"/>
        <c:grouping val="clustered"/>
        <c:ser>
          <c:idx val="3"/>
          <c:order val="0"/>
          <c:tx>
            <c:strRef>
              <c:f>'tendinte NO2'!$L$15</c:f>
              <c:strCache>
                <c:ptCount val="1"/>
                <c:pt idx="0">
                  <c:v>TM-1 trafic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NO2'!$M$15:$R$15</c:f>
              <c:numCache>
                <c:formatCode>General</c:formatCode>
                <c:ptCount val="6"/>
                <c:pt idx="0">
                  <c:v>32.42</c:v>
                </c:pt>
                <c:pt idx="1">
                  <c:v>37.99</c:v>
                </c:pt>
                <c:pt idx="2">
                  <c:v>35.46</c:v>
                </c:pt>
                <c:pt idx="3">
                  <c:v>23.439999999999998</c:v>
                </c:pt>
              </c:numCache>
            </c:numRef>
          </c:val>
        </c:ser>
        <c:ser>
          <c:idx val="4"/>
          <c:order val="1"/>
          <c:tx>
            <c:strRef>
              <c:f>'tendinte NO2'!$L$16</c:f>
              <c:strCache>
                <c:ptCount val="1"/>
                <c:pt idx="0">
                  <c:v>TM-2 fond urban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NO2'!$M$16:$R$16</c:f>
              <c:numCache>
                <c:formatCode>General</c:formatCode>
                <c:ptCount val="6"/>
                <c:pt idx="1">
                  <c:v>24.779999999999998</c:v>
                </c:pt>
              </c:numCache>
            </c:numRef>
          </c:val>
        </c:ser>
        <c:ser>
          <c:idx val="5"/>
          <c:order val="2"/>
          <c:tx>
            <c:strRef>
              <c:f>'tendinte NO2'!$L$17</c:f>
              <c:strCache>
                <c:ptCount val="1"/>
                <c:pt idx="0">
                  <c:v>TM-3 suburban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NO2'!$M$17:$R$17</c:f>
              <c:numCache>
                <c:formatCode>General</c:formatCode>
                <c:ptCount val="6"/>
                <c:pt idx="0">
                  <c:v>14.950000000000001</c:v>
                </c:pt>
                <c:pt idx="2">
                  <c:v>8.94</c:v>
                </c:pt>
                <c:pt idx="3">
                  <c:v>9.34</c:v>
                </c:pt>
                <c:pt idx="4">
                  <c:v>14.52</c:v>
                </c:pt>
              </c:numCache>
            </c:numRef>
          </c:val>
        </c:ser>
        <c:ser>
          <c:idx val="6"/>
          <c:order val="3"/>
          <c:tx>
            <c:strRef>
              <c:f>'tendinte NO2'!$L$18</c:f>
              <c:strCache>
                <c:ptCount val="1"/>
                <c:pt idx="0">
                  <c:v>TM-4 industrial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NO2'!$M$18:$R$18</c:f>
              <c:numCache>
                <c:formatCode>General</c:formatCode>
                <c:ptCount val="6"/>
                <c:pt idx="1">
                  <c:v>22.279999999999998</c:v>
                </c:pt>
                <c:pt idx="2">
                  <c:v>19.39</c:v>
                </c:pt>
                <c:pt idx="3">
                  <c:v>19.899999999999999</c:v>
                </c:pt>
                <c:pt idx="5">
                  <c:v>26.1</c:v>
                </c:pt>
              </c:numCache>
            </c:numRef>
          </c:val>
        </c:ser>
        <c:ser>
          <c:idx val="7"/>
          <c:order val="4"/>
          <c:tx>
            <c:strRef>
              <c:f>'tendinte NO2'!$L$19</c:f>
              <c:strCache>
                <c:ptCount val="1"/>
                <c:pt idx="0">
                  <c:v>TM-5 trafic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NO2'!$M$19:$R$19</c:f>
              <c:numCache>
                <c:formatCode>General</c:formatCode>
                <c:ptCount val="6"/>
                <c:pt idx="0">
                  <c:v>27.08</c:v>
                </c:pt>
                <c:pt idx="1">
                  <c:v>36.04</c:v>
                </c:pt>
                <c:pt idx="3">
                  <c:v>26.9</c:v>
                </c:pt>
                <c:pt idx="4">
                  <c:v>36.6</c:v>
                </c:pt>
                <c:pt idx="5">
                  <c:v>29.5</c:v>
                </c:pt>
              </c:numCache>
            </c:numRef>
          </c:val>
        </c:ser>
        <c:ser>
          <c:idx val="8"/>
          <c:order val="5"/>
          <c:tx>
            <c:strRef>
              <c:f>'tendinte NO2'!$L$20</c:f>
              <c:strCache>
                <c:ptCount val="1"/>
                <c:pt idx="0">
                  <c:v>TM-6 suburban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NO2'!$M$20:$R$20</c:f>
              <c:numCache>
                <c:formatCode>General</c:formatCode>
                <c:ptCount val="6"/>
                <c:pt idx="2">
                  <c:v>8.5</c:v>
                </c:pt>
              </c:numCache>
            </c:numRef>
          </c:val>
        </c:ser>
        <c:ser>
          <c:idx val="9"/>
          <c:order val="6"/>
          <c:tx>
            <c:strRef>
              <c:f>'tendinte NO2'!$L$21</c:f>
              <c:strCache>
                <c:ptCount val="1"/>
                <c:pt idx="0">
                  <c:v>TM-7 industrial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NO2'!$M$21:$R$21</c:f>
              <c:numCache>
                <c:formatCode>General</c:formatCode>
                <c:ptCount val="6"/>
                <c:pt idx="2">
                  <c:v>22.330000000000002</c:v>
                </c:pt>
              </c:numCache>
            </c:numRef>
          </c:val>
        </c:ser>
        <c:dLbls/>
        <c:axId val="100819328"/>
        <c:axId val="100820864"/>
      </c:barChart>
      <c:catAx>
        <c:axId val="100819328"/>
        <c:scaling>
          <c:orientation val="minMax"/>
        </c:scaling>
        <c:axPos val="b"/>
        <c:numFmt formatCode="General" sourceLinked="1"/>
        <c:tickLblPos val="nextTo"/>
        <c:crossAx val="100820864"/>
        <c:crosses val="autoZero"/>
        <c:auto val="1"/>
        <c:lblAlgn val="ctr"/>
        <c:lblOffset val="100"/>
      </c:catAx>
      <c:valAx>
        <c:axId val="100820864"/>
        <c:scaling>
          <c:orientation val="minMax"/>
        </c:scaling>
        <c:axPos val="l"/>
        <c:majorGridlines/>
        <c:numFmt formatCode="General" sourceLinked="1"/>
        <c:tickLblPos val="nextTo"/>
        <c:crossAx val="100819328"/>
        <c:crosses val="autoZero"/>
        <c:crossBetween val="between"/>
      </c:valAx>
    </c:plotArea>
    <c:legend>
      <c:legendPos val="r"/>
    </c:legend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/>
            </a:pPr>
            <a:r>
              <a:rPr lang="en-US" sz="1200" b="0" baseline="0" dirty="0" err="1" smtClean="0"/>
              <a:t>Perioada</a:t>
            </a:r>
            <a:r>
              <a:rPr lang="en-US" sz="1200" b="0" baseline="0" dirty="0" smtClean="0"/>
              <a:t> 2009 – 2014</a:t>
            </a:r>
            <a:endParaRPr lang="en-US" sz="1200" b="1" dirty="0"/>
          </a:p>
        </c:rich>
      </c:tx>
      <c:layout>
        <c:manualLayout>
          <c:xMode val="edge"/>
          <c:yMode val="edge"/>
          <c:x val="0.35123808537090762"/>
          <c:y val="9.42460317460317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'tendinte NO2'!$L$12</c:f>
              <c:strCache>
                <c:ptCount val="1"/>
                <c:pt idx="0">
                  <c:v>AR-1 trafic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NO2'!$M$12:$R$12</c:f>
              <c:numCache>
                <c:formatCode>General</c:formatCode>
                <c:ptCount val="6"/>
                <c:pt idx="1">
                  <c:v>24.130000000000003</c:v>
                </c:pt>
                <c:pt idx="2">
                  <c:v>23.62</c:v>
                </c:pt>
                <c:pt idx="3">
                  <c:v>32.54</c:v>
                </c:pt>
                <c:pt idx="4">
                  <c:v>32.050000000000004</c:v>
                </c:pt>
              </c:numCache>
            </c:numRef>
          </c:val>
        </c:ser>
        <c:ser>
          <c:idx val="1"/>
          <c:order val="1"/>
          <c:tx>
            <c:strRef>
              <c:f>'tendinte NO2'!$L$13</c:f>
              <c:strCache>
                <c:ptCount val="1"/>
                <c:pt idx="0">
                  <c:v>AR-2 fond urban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NO2'!$M$13:$R$13</c:f>
              <c:numCache>
                <c:formatCode>General</c:formatCode>
                <c:ptCount val="6"/>
                <c:pt idx="1">
                  <c:v>16.510000000000005</c:v>
                </c:pt>
                <c:pt idx="2">
                  <c:v>15.8</c:v>
                </c:pt>
                <c:pt idx="3">
                  <c:v>15.1</c:v>
                </c:pt>
                <c:pt idx="4">
                  <c:v>17.97</c:v>
                </c:pt>
                <c:pt idx="5">
                  <c:v>14.42</c:v>
                </c:pt>
              </c:numCache>
            </c:numRef>
          </c:val>
        </c:ser>
        <c:ser>
          <c:idx val="2"/>
          <c:order val="2"/>
          <c:tx>
            <c:strRef>
              <c:f>'tendinte NO2'!$L$14</c:f>
              <c:strCache>
                <c:ptCount val="1"/>
                <c:pt idx="0">
                  <c:v>AR-3 fond urban</c:v>
                </c:pt>
              </c:strCache>
            </c:strRef>
          </c:tx>
          <c:cat>
            <c:numRef>
              <c:f>'tendinte NO2'!$M$11:$R$11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NO2'!$M$14:$R$14</c:f>
              <c:numCache>
                <c:formatCode>General</c:formatCode>
                <c:ptCount val="6"/>
                <c:pt idx="1">
                  <c:v>14.93</c:v>
                </c:pt>
                <c:pt idx="2">
                  <c:v>16.87</c:v>
                </c:pt>
                <c:pt idx="3">
                  <c:v>18.07</c:v>
                </c:pt>
                <c:pt idx="4">
                  <c:v>18.05</c:v>
                </c:pt>
              </c:numCache>
            </c:numRef>
          </c:val>
        </c:ser>
        <c:dLbls/>
        <c:axId val="100737408"/>
        <c:axId val="100738944"/>
      </c:barChart>
      <c:catAx>
        <c:axId val="100737408"/>
        <c:scaling>
          <c:orientation val="minMax"/>
        </c:scaling>
        <c:axPos val="b"/>
        <c:numFmt formatCode="General" sourceLinked="1"/>
        <c:tickLblPos val="nextTo"/>
        <c:crossAx val="100738944"/>
        <c:crosses val="autoZero"/>
        <c:auto val="1"/>
        <c:lblAlgn val="ctr"/>
        <c:lblOffset val="100"/>
      </c:catAx>
      <c:valAx>
        <c:axId val="100738944"/>
        <c:scaling>
          <c:orientation val="minMax"/>
        </c:scaling>
        <c:axPos val="l"/>
        <c:majorGridlines/>
        <c:numFmt formatCode="General" sourceLinked="1"/>
        <c:tickLblPos val="nextTo"/>
        <c:crossAx val="100737408"/>
        <c:crosses val="autoZero"/>
        <c:crossBetween val="between"/>
      </c:valAx>
    </c:plotArea>
    <c:legend>
      <c:legendPos val="r"/>
    </c:legend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2009 – 2014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3"/>
          <c:order val="0"/>
          <c:tx>
            <c:strRef>
              <c:f>'tendinte SO2'!$L$15</c:f>
              <c:strCache>
                <c:ptCount val="1"/>
                <c:pt idx="0">
                  <c:v>TM-1 trafic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SO2'!$M$15:$R$15</c:f>
              <c:numCache>
                <c:formatCode>General</c:formatCode>
                <c:ptCount val="6"/>
                <c:pt idx="0">
                  <c:v>7.85</c:v>
                </c:pt>
                <c:pt idx="1">
                  <c:v>5.1099999999999994</c:v>
                </c:pt>
                <c:pt idx="2">
                  <c:v>5.6</c:v>
                </c:pt>
                <c:pt idx="3">
                  <c:v>6.84</c:v>
                </c:pt>
                <c:pt idx="4">
                  <c:v>11.15</c:v>
                </c:pt>
              </c:numCache>
            </c:numRef>
          </c:val>
        </c:ser>
        <c:ser>
          <c:idx val="4"/>
          <c:order val="1"/>
          <c:tx>
            <c:strRef>
              <c:f>'tendinte SO2'!$L$16</c:f>
              <c:strCache>
                <c:ptCount val="1"/>
                <c:pt idx="0">
                  <c:v>TM-2 fond urban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SO2'!$M$16:$R$16</c:f>
              <c:numCache>
                <c:formatCode>General</c:formatCode>
                <c:ptCount val="6"/>
                <c:pt idx="0">
                  <c:v>8.66</c:v>
                </c:pt>
                <c:pt idx="1">
                  <c:v>7.13</c:v>
                </c:pt>
                <c:pt idx="5">
                  <c:v>15.3</c:v>
                </c:pt>
              </c:numCache>
            </c:numRef>
          </c:val>
        </c:ser>
        <c:ser>
          <c:idx val="5"/>
          <c:order val="2"/>
          <c:tx>
            <c:strRef>
              <c:f>'tendinte SO2'!$L$17</c:f>
              <c:strCache>
                <c:ptCount val="1"/>
                <c:pt idx="0">
                  <c:v>TM-3 suburban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SO2'!$M$17:$R$17</c:f>
              <c:numCache>
                <c:formatCode>General</c:formatCode>
                <c:ptCount val="6"/>
                <c:pt idx="1">
                  <c:v>7.63</c:v>
                </c:pt>
                <c:pt idx="2">
                  <c:v>9.32</c:v>
                </c:pt>
                <c:pt idx="3">
                  <c:v>8.3700000000000028</c:v>
                </c:pt>
              </c:numCache>
            </c:numRef>
          </c:val>
        </c:ser>
        <c:ser>
          <c:idx val="6"/>
          <c:order val="3"/>
          <c:tx>
            <c:strRef>
              <c:f>'tendinte SO2'!$L$18</c:f>
              <c:strCache>
                <c:ptCount val="1"/>
                <c:pt idx="0">
                  <c:v>TM-4 industrial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SO2'!$M$18:$R$18</c:f>
              <c:numCache>
                <c:formatCode>General</c:formatCode>
                <c:ptCount val="6"/>
                <c:pt idx="0">
                  <c:v>9.76</c:v>
                </c:pt>
                <c:pt idx="2">
                  <c:v>7.29</c:v>
                </c:pt>
                <c:pt idx="3">
                  <c:v>6.1099999999999994</c:v>
                </c:pt>
                <c:pt idx="4">
                  <c:v>9.11</c:v>
                </c:pt>
                <c:pt idx="5">
                  <c:v>10.61</c:v>
                </c:pt>
              </c:numCache>
            </c:numRef>
          </c:val>
        </c:ser>
        <c:ser>
          <c:idx val="7"/>
          <c:order val="4"/>
          <c:tx>
            <c:strRef>
              <c:f>'tendinte SO2'!$L$19</c:f>
              <c:strCache>
                <c:ptCount val="1"/>
                <c:pt idx="0">
                  <c:v>TM-5 trafic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SO2'!$M$19:$R$19</c:f>
              <c:numCache>
                <c:formatCode>General</c:formatCode>
                <c:ptCount val="6"/>
                <c:pt idx="0">
                  <c:v>4.5199999999999996</c:v>
                </c:pt>
                <c:pt idx="1">
                  <c:v>5.67</c:v>
                </c:pt>
                <c:pt idx="2">
                  <c:v>6.1099999999999994</c:v>
                </c:pt>
                <c:pt idx="3">
                  <c:v>7.13</c:v>
                </c:pt>
                <c:pt idx="4">
                  <c:v>9.34</c:v>
                </c:pt>
                <c:pt idx="5">
                  <c:v>15.08</c:v>
                </c:pt>
              </c:numCache>
            </c:numRef>
          </c:val>
        </c:ser>
        <c:ser>
          <c:idx val="8"/>
          <c:order val="5"/>
          <c:tx>
            <c:strRef>
              <c:f>'tendinte SO2'!$L$20</c:f>
              <c:strCache>
                <c:ptCount val="1"/>
                <c:pt idx="0">
                  <c:v>TM-6 suburban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SO2'!$M$20:$R$20</c:f>
              <c:numCache>
                <c:formatCode>General</c:formatCode>
                <c:ptCount val="6"/>
                <c:pt idx="2">
                  <c:v>9.11</c:v>
                </c:pt>
                <c:pt idx="3">
                  <c:v>8.42</c:v>
                </c:pt>
                <c:pt idx="4">
                  <c:v>10.29</c:v>
                </c:pt>
                <c:pt idx="5">
                  <c:v>14.09</c:v>
                </c:pt>
              </c:numCache>
            </c:numRef>
          </c:val>
        </c:ser>
        <c:ser>
          <c:idx val="9"/>
          <c:order val="6"/>
          <c:tx>
            <c:strRef>
              <c:f>'tendinte SO2'!$L$21</c:f>
              <c:strCache>
                <c:ptCount val="1"/>
                <c:pt idx="0">
                  <c:v>TM-7 industrial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SO2'!$M$21:$R$21</c:f>
              <c:numCache>
                <c:formatCode>General</c:formatCode>
                <c:ptCount val="6"/>
                <c:pt idx="1">
                  <c:v>7.44</c:v>
                </c:pt>
                <c:pt idx="2">
                  <c:v>10.61</c:v>
                </c:pt>
                <c:pt idx="3">
                  <c:v>8.77</c:v>
                </c:pt>
                <c:pt idx="4">
                  <c:v>10.29</c:v>
                </c:pt>
              </c:numCache>
            </c:numRef>
          </c:val>
        </c:ser>
        <c:dLbls/>
        <c:axId val="100780672"/>
        <c:axId val="100946304"/>
      </c:barChart>
      <c:catAx>
        <c:axId val="100780672"/>
        <c:scaling>
          <c:orientation val="minMax"/>
        </c:scaling>
        <c:axPos val="b"/>
        <c:numFmt formatCode="General" sourceLinked="1"/>
        <c:tickLblPos val="nextTo"/>
        <c:crossAx val="100946304"/>
        <c:crosses val="autoZero"/>
        <c:auto val="1"/>
        <c:lblAlgn val="ctr"/>
        <c:lblOffset val="100"/>
      </c:catAx>
      <c:valAx>
        <c:axId val="100946304"/>
        <c:scaling>
          <c:orientation val="minMax"/>
        </c:scaling>
        <c:axPos val="l"/>
        <c:majorGridlines/>
        <c:numFmt formatCode="General" sourceLinked="1"/>
        <c:tickLblPos val="nextTo"/>
        <c:crossAx val="100780672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o-RO"/>
        </a:p>
      </c:txPr>
    </c:legend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2009 – 2014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'tendinte SO2'!$L$12</c:f>
              <c:strCache>
                <c:ptCount val="1"/>
                <c:pt idx="0">
                  <c:v>AR-1 trafic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SO2'!$M$12:$R$12</c:f>
              <c:numCache>
                <c:formatCode>General</c:formatCode>
                <c:ptCount val="6"/>
                <c:pt idx="2">
                  <c:v>14.98</c:v>
                </c:pt>
                <c:pt idx="3">
                  <c:v>12.65</c:v>
                </c:pt>
                <c:pt idx="4">
                  <c:v>12.31</c:v>
                </c:pt>
                <c:pt idx="5">
                  <c:v>10.66</c:v>
                </c:pt>
              </c:numCache>
            </c:numRef>
          </c:val>
        </c:ser>
        <c:ser>
          <c:idx val="1"/>
          <c:order val="1"/>
          <c:tx>
            <c:strRef>
              <c:f>'tendinte SO2'!$L$13</c:f>
              <c:strCache>
                <c:ptCount val="1"/>
                <c:pt idx="0">
                  <c:v>AR-2 fond urban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SO2'!$N$13:$R$13</c:f>
              <c:numCache>
                <c:formatCode>General</c:formatCode>
                <c:ptCount val="5"/>
                <c:pt idx="0">
                  <c:v>10.82</c:v>
                </c:pt>
                <c:pt idx="1">
                  <c:v>13.17</c:v>
                </c:pt>
                <c:pt idx="2">
                  <c:v>11.729999999999999</c:v>
                </c:pt>
                <c:pt idx="3">
                  <c:v>9.99</c:v>
                </c:pt>
                <c:pt idx="4">
                  <c:v>10.860000000000001</c:v>
                </c:pt>
              </c:numCache>
            </c:numRef>
          </c:val>
        </c:ser>
        <c:ser>
          <c:idx val="2"/>
          <c:order val="2"/>
          <c:tx>
            <c:strRef>
              <c:f>'tendinte SO2'!$L$14</c:f>
              <c:strCache>
                <c:ptCount val="1"/>
                <c:pt idx="0">
                  <c:v>AR-3 fond urban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SO2'!$M$14:$R$14</c:f>
              <c:numCache>
                <c:formatCode>General</c:formatCode>
                <c:ptCount val="6"/>
                <c:pt idx="2">
                  <c:v>7.3</c:v>
                </c:pt>
                <c:pt idx="3">
                  <c:v>8.6</c:v>
                </c:pt>
                <c:pt idx="4">
                  <c:v>8.16</c:v>
                </c:pt>
                <c:pt idx="5">
                  <c:v>8.3500000000000014</c:v>
                </c:pt>
              </c:numCache>
            </c:numRef>
          </c:val>
        </c:ser>
        <c:dLbls/>
        <c:axId val="112605824"/>
        <c:axId val="112628096"/>
      </c:barChart>
      <c:catAx>
        <c:axId val="112605824"/>
        <c:scaling>
          <c:orientation val="minMax"/>
        </c:scaling>
        <c:axPos val="b"/>
        <c:numFmt formatCode="General" sourceLinked="1"/>
        <c:tickLblPos val="nextTo"/>
        <c:crossAx val="112628096"/>
        <c:crosses val="autoZero"/>
        <c:auto val="1"/>
        <c:lblAlgn val="ctr"/>
        <c:lblOffset val="100"/>
      </c:catAx>
      <c:valAx>
        <c:axId val="112628096"/>
        <c:scaling>
          <c:orientation val="minMax"/>
        </c:scaling>
        <c:axPos val="l"/>
        <c:majorGridlines/>
        <c:numFmt formatCode="General" sourceLinked="1"/>
        <c:tickLblPos val="nextTo"/>
        <c:crossAx val="112605824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o-RO"/>
        </a:p>
      </c:txPr>
    </c:legend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autoTitleDeleted val="1"/>
    <c:plotArea>
      <c:layout>
        <c:manualLayout>
          <c:layoutTarget val="inner"/>
          <c:xMode val="edge"/>
          <c:yMode val="edge"/>
          <c:x val="0.71211184868347999"/>
          <c:y val="0.13295211356340694"/>
          <c:w val="0.26584250412505611"/>
          <c:h val="0.646088445153354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Transport rutier</c:v>
                </c:pt>
                <c:pt idx="1">
                  <c:v>Încălzire comercial/instituțional</c:v>
                </c:pt>
                <c:pt idx="2">
                  <c:v>Producerea de energie electrică și termică</c:v>
                </c:pt>
                <c:pt idx="3">
                  <c:v>Încălzire rezidențială</c:v>
                </c:pt>
                <c:pt idx="4">
                  <c:v>Alte surse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50.94</c:v>
                </c:pt>
                <c:pt idx="1">
                  <c:v>27.779999999999998</c:v>
                </c:pt>
                <c:pt idx="2">
                  <c:v>9.68</c:v>
                </c:pt>
                <c:pt idx="3">
                  <c:v>8.58</c:v>
                </c:pt>
                <c:pt idx="4">
                  <c:v>3.02</c:v>
                </c:pt>
              </c:numCache>
            </c:numRef>
          </c:val>
        </c:ser>
        <c:dLbls/>
        <c:firstSliceAng val="0"/>
      </c:pieChart>
      <c:spPr>
        <a:solidFill>
          <a:schemeClr val="lt1"/>
        </a:solidFill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23381108374789636"/>
          <c:y val="0.74351043031290942"/>
          <c:w val="0.65576767190476792"/>
          <c:h val="0.21705247671844199"/>
        </c:manualLayout>
      </c:layout>
      <c:spPr>
        <a:solidFill>
          <a:schemeClr val="lt1"/>
        </a:solidFill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/>
            </a:pPr>
            <a:r>
              <a:rPr lang="en-US" sz="1100" b="0" i="0" baseline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</a:t>
            </a:r>
            <a:r>
              <a:rPr lang="ro-RO" sz="1100" b="0" i="0" baseline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ro-RO" sz="1100" b="0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2009 </a:t>
            </a:r>
            <a:r>
              <a:rPr lang="en-US" sz="1100" b="0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2014</a:t>
            </a:r>
            <a:endParaRPr lang="en-US" sz="11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'tendinte SO2'!$L$26</c:f>
              <c:strCache>
                <c:ptCount val="1"/>
                <c:pt idx="0">
                  <c:v>HD-2 industrial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SO2'!$M$26:$R$26</c:f>
              <c:numCache>
                <c:formatCode>General</c:formatCode>
                <c:ptCount val="6"/>
                <c:pt idx="0">
                  <c:v>15</c:v>
                </c:pt>
                <c:pt idx="1">
                  <c:v>13.5</c:v>
                </c:pt>
                <c:pt idx="2">
                  <c:v>11.629999999999999</c:v>
                </c:pt>
                <c:pt idx="3">
                  <c:v>14.94</c:v>
                </c:pt>
                <c:pt idx="4">
                  <c:v>8.08</c:v>
                </c:pt>
              </c:numCache>
            </c:numRef>
          </c:val>
        </c:ser>
        <c:ser>
          <c:idx val="1"/>
          <c:order val="1"/>
          <c:tx>
            <c:strRef>
              <c:f>'tendinte SO2'!$L$27</c:f>
              <c:strCache>
                <c:ptCount val="1"/>
                <c:pt idx="0">
                  <c:v>HD-1 fond urban</c:v>
                </c:pt>
              </c:strCache>
            </c:strRef>
          </c:tx>
          <c:cat>
            <c:numRef>
              <c:f>'tendinte SO2'!$M$11:$R$11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SO2'!$M$27:$R$27</c:f>
              <c:numCache>
                <c:formatCode>General</c:formatCode>
                <c:ptCount val="6"/>
                <c:pt idx="1">
                  <c:v>5.84</c:v>
                </c:pt>
                <c:pt idx="5">
                  <c:v>9.3600000000000012</c:v>
                </c:pt>
              </c:numCache>
            </c:numRef>
          </c:val>
        </c:ser>
        <c:dLbls/>
        <c:axId val="112648576"/>
        <c:axId val="112650112"/>
      </c:barChart>
      <c:catAx>
        <c:axId val="112648576"/>
        <c:scaling>
          <c:orientation val="minMax"/>
        </c:scaling>
        <c:axPos val="b"/>
        <c:numFmt formatCode="General" sourceLinked="1"/>
        <c:tickLblPos val="nextTo"/>
        <c:crossAx val="112650112"/>
        <c:crosses val="autoZero"/>
        <c:auto val="1"/>
        <c:lblAlgn val="ctr"/>
        <c:lblOffset val="100"/>
      </c:catAx>
      <c:valAx>
        <c:axId val="112650112"/>
        <c:scaling>
          <c:orientation val="minMax"/>
        </c:scaling>
        <c:axPos val="l"/>
        <c:majorGridlines/>
        <c:numFmt formatCode="General" sourceLinked="1"/>
        <c:tickLblPos val="nextTo"/>
        <c:crossAx val="112648576"/>
        <c:crosses val="autoZero"/>
        <c:crossBetween val="between"/>
      </c:valAx>
    </c:plotArea>
    <c:legend>
      <c:legendPos val="r"/>
    </c:legend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  <a:r>
              <a:rPr lang="en-US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ro-RO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2009 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– 2014</a:t>
            </a:r>
            <a:r>
              <a:rPr lang="ro-RO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aglomerarea Timişoara şi zona Timiş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3"/>
          <c:order val="0"/>
          <c:tx>
            <c:strRef>
              <c:f>'tendinte PM10'!$L$15</c:f>
              <c:strCache>
                <c:ptCount val="1"/>
                <c:pt idx="0">
                  <c:v>TM-1 trafic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PM10'!$M$15:$R$15</c:f>
              <c:numCache>
                <c:formatCode>General</c:formatCode>
                <c:ptCount val="6"/>
                <c:pt idx="0">
                  <c:v>46.2</c:v>
                </c:pt>
                <c:pt idx="1">
                  <c:v>38.67</c:v>
                </c:pt>
                <c:pt idx="2">
                  <c:v>41.87</c:v>
                </c:pt>
                <c:pt idx="3">
                  <c:v>29.85</c:v>
                </c:pt>
                <c:pt idx="4">
                  <c:v>25.810000000000002</c:v>
                </c:pt>
                <c:pt idx="5">
                  <c:v>25.779999999999998</c:v>
                </c:pt>
              </c:numCache>
            </c:numRef>
          </c:val>
        </c:ser>
        <c:ser>
          <c:idx val="4"/>
          <c:order val="1"/>
          <c:tx>
            <c:strRef>
              <c:f>'tendinte PM10'!$L$16</c:f>
              <c:strCache>
                <c:ptCount val="1"/>
                <c:pt idx="0">
                  <c:v>TM-2 fond urban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PM10'!$M$16:$R$16</c:f>
              <c:numCache>
                <c:formatCode>General</c:formatCode>
                <c:ptCount val="6"/>
              </c:numCache>
            </c:numRef>
          </c:val>
        </c:ser>
        <c:ser>
          <c:idx val="5"/>
          <c:order val="2"/>
          <c:tx>
            <c:strRef>
              <c:f>'tendinte PM10'!$L$17</c:f>
              <c:strCache>
                <c:ptCount val="1"/>
                <c:pt idx="0">
                  <c:v>TM-3 suburban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PM10'!$O$17:$R$17</c:f>
              <c:numCache>
                <c:formatCode>General</c:formatCode>
                <c:ptCount val="4"/>
                <c:pt idx="0">
                  <c:v>27.86</c:v>
                </c:pt>
                <c:pt idx="1">
                  <c:v>22.459999999999997</c:v>
                </c:pt>
                <c:pt idx="2">
                  <c:v>19.239999999999995</c:v>
                </c:pt>
                <c:pt idx="3">
                  <c:v>15.96</c:v>
                </c:pt>
              </c:numCache>
            </c:numRef>
          </c:val>
        </c:ser>
        <c:ser>
          <c:idx val="6"/>
          <c:order val="3"/>
          <c:tx>
            <c:strRef>
              <c:f>'tendinte PM10'!$L$18</c:f>
              <c:strCache>
                <c:ptCount val="1"/>
                <c:pt idx="0">
                  <c:v>TM-4 industrial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PM10'!$M$18:$R$18</c:f>
              <c:numCache>
                <c:formatCode>General</c:formatCode>
                <c:ptCount val="6"/>
              </c:numCache>
            </c:numRef>
          </c:val>
        </c:ser>
        <c:ser>
          <c:idx val="7"/>
          <c:order val="4"/>
          <c:tx>
            <c:strRef>
              <c:f>'tendinte PM10'!$L$19</c:f>
              <c:strCache>
                <c:ptCount val="1"/>
                <c:pt idx="0">
                  <c:v>TM-5 trafic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PM10'!$M$19:$R$19</c:f>
              <c:numCache>
                <c:formatCode>General</c:formatCode>
                <c:ptCount val="6"/>
                <c:pt idx="0">
                  <c:v>46.720000000000006</c:v>
                </c:pt>
                <c:pt idx="1">
                  <c:v>34.28</c:v>
                </c:pt>
                <c:pt idx="2">
                  <c:v>37.160000000000004</c:v>
                </c:pt>
                <c:pt idx="3">
                  <c:v>32.130000000000003</c:v>
                </c:pt>
                <c:pt idx="4">
                  <c:v>30.38</c:v>
                </c:pt>
              </c:numCache>
            </c:numRef>
          </c:val>
        </c:ser>
        <c:ser>
          <c:idx val="8"/>
          <c:order val="5"/>
          <c:tx>
            <c:strRef>
              <c:f>'tendinte PM10'!$L$20</c:f>
              <c:strCache>
                <c:ptCount val="1"/>
                <c:pt idx="0">
                  <c:v>TM-6 suburban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PM10'!$M$20:$R$20</c:f>
              <c:numCache>
                <c:formatCode>General</c:formatCode>
                <c:ptCount val="6"/>
              </c:numCache>
            </c:numRef>
          </c:val>
        </c:ser>
        <c:ser>
          <c:idx val="9"/>
          <c:order val="6"/>
          <c:tx>
            <c:strRef>
              <c:f>'tendinte PM10'!$L$21</c:f>
              <c:strCache>
                <c:ptCount val="1"/>
                <c:pt idx="0">
                  <c:v>TM-7 industrial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PM10'!$M$21:$R$21</c:f>
              <c:numCache>
                <c:formatCode>General</c:formatCode>
                <c:ptCount val="6"/>
              </c:numCache>
            </c:numRef>
          </c:val>
        </c:ser>
        <c:dLbls/>
        <c:axId val="112715264"/>
        <c:axId val="112716800"/>
      </c:barChart>
      <c:catAx>
        <c:axId val="112715264"/>
        <c:scaling>
          <c:orientation val="minMax"/>
        </c:scaling>
        <c:axPos val="b"/>
        <c:numFmt formatCode="General" sourceLinked="1"/>
        <c:tickLblPos val="nextTo"/>
        <c:crossAx val="112716800"/>
        <c:crosses val="autoZero"/>
        <c:auto val="1"/>
        <c:lblAlgn val="ctr"/>
        <c:lblOffset val="100"/>
      </c:catAx>
      <c:valAx>
        <c:axId val="112716800"/>
        <c:scaling>
          <c:orientation val="minMax"/>
        </c:scaling>
        <c:axPos val="l"/>
        <c:majorGridlines/>
        <c:numFmt formatCode="General" sourceLinked="1"/>
        <c:tickLblPos val="nextTo"/>
        <c:crossAx val="112715264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o-RO"/>
        </a:p>
      </c:txPr>
    </c:legend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  <a:r>
              <a:rPr lang="ro-RO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perioada </a:t>
            </a:r>
            <a:r>
              <a:rPr lang="ro-RO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ro-RO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– 2014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'tendinte PM10'!$L$12</c:f>
              <c:strCache>
                <c:ptCount val="1"/>
                <c:pt idx="0">
                  <c:v>AR-1 trafic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PM10'!$M$12:$R$12</c:f>
              <c:numCache>
                <c:formatCode>General</c:formatCode>
                <c:ptCount val="6"/>
                <c:pt idx="1">
                  <c:v>25.259999999999998</c:v>
                </c:pt>
                <c:pt idx="2">
                  <c:v>29.05</c:v>
                </c:pt>
                <c:pt idx="3">
                  <c:v>27.53</c:v>
                </c:pt>
                <c:pt idx="4">
                  <c:v>25.29</c:v>
                </c:pt>
                <c:pt idx="5">
                  <c:v>25.310000000000002</c:v>
                </c:pt>
              </c:numCache>
            </c:numRef>
          </c:val>
        </c:ser>
        <c:ser>
          <c:idx val="1"/>
          <c:order val="1"/>
          <c:tx>
            <c:strRef>
              <c:f>'tendinte PM10'!$L$13</c:f>
              <c:strCache>
                <c:ptCount val="1"/>
                <c:pt idx="0">
                  <c:v>AR-2 fond urban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PM10'!$N$13:$R$13</c:f>
              <c:numCache>
                <c:formatCode>General</c:formatCode>
                <c:ptCount val="5"/>
                <c:pt idx="2">
                  <c:v>23.08</c:v>
                </c:pt>
                <c:pt idx="3">
                  <c:v>16.87</c:v>
                </c:pt>
                <c:pt idx="4">
                  <c:v>18.75</c:v>
                </c:pt>
              </c:numCache>
            </c:numRef>
          </c:val>
        </c:ser>
        <c:ser>
          <c:idx val="2"/>
          <c:order val="2"/>
          <c:tx>
            <c:strRef>
              <c:f>'tendinte PM10'!$L$14</c:f>
              <c:strCache>
                <c:ptCount val="1"/>
                <c:pt idx="0">
                  <c:v>AR-3 fond urban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PM10'!$M$14:$R$14</c:f>
              <c:numCache>
                <c:formatCode>General</c:formatCode>
                <c:ptCount val="6"/>
                <c:pt idx="3">
                  <c:v>25.74</c:v>
                </c:pt>
                <c:pt idx="4">
                  <c:v>21.67</c:v>
                </c:pt>
              </c:numCache>
            </c:numRef>
          </c:val>
        </c:ser>
        <c:dLbls/>
        <c:axId val="112797568"/>
        <c:axId val="112799104"/>
      </c:barChart>
      <c:catAx>
        <c:axId val="112797568"/>
        <c:scaling>
          <c:orientation val="minMax"/>
        </c:scaling>
        <c:axPos val="b"/>
        <c:numFmt formatCode="General" sourceLinked="1"/>
        <c:tickLblPos val="nextTo"/>
        <c:crossAx val="112799104"/>
        <c:crosses val="autoZero"/>
        <c:auto val="1"/>
        <c:lblAlgn val="ctr"/>
        <c:lblOffset val="100"/>
      </c:catAx>
      <c:valAx>
        <c:axId val="112799104"/>
        <c:scaling>
          <c:orientation val="minMax"/>
        </c:scaling>
        <c:axPos val="l"/>
        <c:majorGridlines/>
        <c:numFmt formatCode="General" sourceLinked="1"/>
        <c:tickLblPos val="nextTo"/>
        <c:crossAx val="112797568"/>
        <c:crosses val="autoZero"/>
        <c:crossBetween val="between"/>
      </c:valAx>
    </c:plotArea>
    <c:legend>
      <c:legendPos val="r"/>
    </c:legend>
    <c:plotVisOnly val="1"/>
    <c:dispBlanksAs val="gap"/>
  </c:chart>
  <c:spPr>
    <a:ln w="19050">
      <a:solidFill>
        <a:schemeClr val="accent1"/>
      </a:solidFill>
    </a:ln>
  </c:sp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  <a:r>
              <a:rPr lang="ro-RO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perioada 2009 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– 2014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'tendinte PM10'!$L$23</c:f>
              <c:strCache>
                <c:ptCount val="1"/>
                <c:pt idx="0">
                  <c:v>CS-1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PM10'!$M$23:$R$23</c:f>
              <c:numCache>
                <c:formatCode>General</c:formatCode>
                <c:ptCount val="6"/>
                <c:pt idx="0">
                  <c:v>21.05</c:v>
                </c:pt>
                <c:pt idx="1">
                  <c:v>21.77</c:v>
                </c:pt>
                <c:pt idx="2">
                  <c:v>29.05</c:v>
                </c:pt>
              </c:numCache>
            </c:numRef>
          </c:val>
        </c:ser>
        <c:ser>
          <c:idx val="1"/>
          <c:order val="1"/>
          <c:tx>
            <c:strRef>
              <c:f>'tendinte PM10'!$L$24</c:f>
              <c:strCache>
                <c:ptCount val="1"/>
                <c:pt idx="0">
                  <c:v>CS-3</c:v>
                </c:pt>
              </c:strCache>
            </c:strRef>
          </c:tx>
          <c:cat>
            <c:numRef>
              <c:f>'tendinte PM10'!$M$11:$R$11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'tendinte PM10'!$M$24:$R$24</c:f>
              <c:numCache>
                <c:formatCode>General</c:formatCode>
                <c:ptCount val="6"/>
                <c:pt idx="2">
                  <c:v>26.59</c:v>
                </c:pt>
                <c:pt idx="3">
                  <c:v>22.7</c:v>
                </c:pt>
                <c:pt idx="4">
                  <c:v>19.04</c:v>
                </c:pt>
              </c:numCache>
            </c:numRef>
          </c:val>
        </c:ser>
        <c:dLbls/>
        <c:axId val="113279744"/>
        <c:axId val="113281280"/>
      </c:barChart>
      <c:catAx>
        <c:axId val="113279744"/>
        <c:scaling>
          <c:orientation val="minMax"/>
        </c:scaling>
        <c:axPos val="b"/>
        <c:numFmt formatCode="General" sourceLinked="1"/>
        <c:tickLblPos val="nextTo"/>
        <c:crossAx val="113281280"/>
        <c:crosses val="autoZero"/>
        <c:auto val="1"/>
        <c:lblAlgn val="ctr"/>
        <c:lblOffset val="100"/>
      </c:catAx>
      <c:valAx>
        <c:axId val="113281280"/>
        <c:scaling>
          <c:orientation val="minMax"/>
        </c:scaling>
        <c:axPos val="l"/>
        <c:majorGridlines/>
        <c:numFmt formatCode="General" sourceLinked="1"/>
        <c:tickLblPos val="nextTo"/>
        <c:crossAx val="113279744"/>
        <c:crosses val="autoZero"/>
        <c:crossBetween val="between"/>
      </c:valAx>
    </c:plotArea>
    <c:legend>
      <c:legendPos val="r"/>
    </c:legend>
    <c:plotVisOnly val="1"/>
    <c:dispBlanksAs val="gap"/>
  </c:chart>
  <c:spPr>
    <a:ln w="19050">
      <a:solidFill>
        <a:schemeClr val="accent1"/>
      </a:solidFill>
    </a:ln>
  </c:sp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Monoxid de 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carbon CO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'[Chart in C  Users Dell Desktop vest Anuar 2014 Arad.doc]Sheet1'!$A$3</c:f>
              <c:strCache>
                <c:ptCount val="1"/>
                <c:pt idx="0">
                  <c:v>AR1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'[Chart in C  Users Dell Desktop vest Anuar 2014 Arad.doc]Sheet1'!$B$2:$F$2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C  Users Dell Desktop vest Anuar 2014 Arad.doc]Sheet1'!$B$3:$F$3</c:f>
              <c:numCache>
                <c:formatCode>General</c:formatCode>
                <c:ptCount val="5"/>
                <c:pt idx="0">
                  <c:v>0.25</c:v>
                </c:pt>
                <c:pt idx="1">
                  <c:v>0.33000000000000007</c:v>
                </c:pt>
                <c:pt idx="2">
                  <c:v>0</c:v>
                </c:pt>
                <c:pt idx="3">
                  <c:v>0.14000000000000001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'[Chart in C  Users Dell Desktop vest Anuar 2014 Arad.doc]Sheet1'!$A$4</c:f>
              <c:strCache>
                <c:ptCount val="1"/>
                <c:pt idx="0">
                  <c:v>AR2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'[Chart in C  Users Dell Desktop vest Anuar 2014 Arad.doc]Sheet1'!$B$2:$F$2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C  Users Dell Desktop vest Anuar 2014 Arad.doc]Sheet1'!$B$4:$F$4</c:f>
              <c:numCache>
                <c:formatCode>General</c:formatCode>
                <c:ptCount val="5"/>
                <c:pt idx="0">
                  <c:v>0.18000000000000002</c:v>
                </c:pt>
                <c:pt idx="1">
                  <c:v>0</c:v>
                </c:pt>
                <c:pt idx="2">
                  <c:v>0.33000000000000007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'[Chart in C  Users Dell Desktop vest Anuar 2014 Arad.doc]Sheet1'!$A$5</c:f>
              <c:strCache>
                <c:ptCount val="1"/>
                <c:pt idx="0">
                  <c:v>AR3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'[Chart in C  Users Dell Desktop vest Anuar 2014 Arad.doc]Sheet1'!$B$2:$F$2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C  Users Dell Desktop vest Anuar 2014 Arad.doc]Sheet1'!$B$5:$F$5</c:f>
              <c:numCache>
                <c:formatCode>General</c:formatCode>
                <c:ptCount val="5"/>
                <c:pt idx="0">
                  <c:v>0.34</c:v>
                </c:pt>
                <c:pt idx="1">
                  <c:v>0.5</c:v>
                </c:pt>
                <c:pt idx="2">
                  <c:v>0.69000000000000006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/>
        <c:gapWidth val="219"/>
        <c:overlap val="-27"/>
        <c:axId val="114698496"/>
        <c:axId val="114720768"/>
      </c:barChart>
      <c:catAx>
        <c:axId val="114698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o-RO"/>
          </a:p>
        </c:txPr>
        <c:crossAx val="114720768"/>
        <c:crosses val="autoZero"/>
        <c:auto val="1"/>
        <c:lblAlgn val="ctr"/>
        <c:lblOffset val="100"/>
      </c:catAx>
      <c:valAx>
        <c:axId val="114720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o-RO"/>
          </a:p>
        </c:txPr>
        <c:crossAx val="114698496"/>
        <c:crosses val="autoZero"/>
        <c:crossBetween val="between"/>
      </c:valAx>
      <c:spPr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solidFill>
      <a:schemeClr val="lt1"/>
    </a:solidFill>
    <a:ln w="15875" cap="flat" cmpd="sng" algn="ctr">
      <a:solidFill>
        <a:schemeClr val="dk1">
          <a:shade val="75000"/>
          <a:satMod val="125000"/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o-R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Benzen C6H6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2572222222222222"/>
          <c:y val="4.6296296296296301E-2"/>
        </c:manualLayout>
      </c:layout>
      <c:overlay val="1"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'[Chart in C  Users Dell Desktop vest Anuar 2014 Arad.doc]Sheet1'!$A$3</c:f>
              <c:strCache>
                <c:ptCount val="1"/>
                <c:pt idx="0">
                  <c:v>AR1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'[Chart in C  Users Dell Desktop vest Anuar 2014 Arad.doc]Sheet1'!$B$2:$G$2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C  Users Dell Desktop vest Anuar 2014 Arad.doc]Sheet1'!$B$3:$F$3</c:f>
              <c:numCache>
                <c:formatCode>General</c:formatCode>
                <c:ptCount val="5"/>
                <c:pt idx="0">
                  <c:v>2.4099999999999997</c:v>
                </c:pt>
                <c:pt idx="1">
                  <c:v>3.18</c:v>
                </c:pt>
                <c:pt idx="2">
                  <c:v>2.13</c:v>
                </c:pt>
                <c:pt idx="3">
                  <c:v>1.01</c:v>
                </c:pt>
                <c:pt idx="4">
                  <c:v>0</c:v>
                </c:pt>
              </c:numCache>
            </c:numRef>
          </c:val>
        </c:ser>
        <c:dLbls/>
        <c:gapWidth val="219"/>
        <c:overlap val="-27"/>
        <c:axId val="113180672"/>
        <c:axId val="113182208"/>
      </c:barChart>
      <c:catAx>
        <c:axId val="113180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o-RO"/>
          </a:p>
        </c:txPr>
        <c:crossAx val="113182208"/>
        <c:crosses val="autoZero"/>
        <c:auto val="1"/>
        <c:lblAlgn val="ctr"/>
        <c:lblOffset val="100"/>
      </c:catAx>
      <c:valAx>
        <c:axId val="1131822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o-RO"/>
          </a:p>
        </c:txPr>
        <c:crossAx val="113180672"/>
        <c:crosses val="autoZero"/>
        <c:crossBetween val="between"/>
      </c:valAx>
      <c:spPr>
        <a:solidFill>
          <a:schemeClr val="lt1"/>
        </a:solidFill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</c:chart>
  <c:spPr>
    <a:solidFill>
      <a:schemeClr val="lt1"/>
    </a:solidFill>
    <a:ln w="15875" cap="flat" cmpd="sng" algn="ctr">
      <a:solidFill>
        <a:schemeClr val="dk1">
          <a:shade val="75000"/>
          <a:satMod val="125000"/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o-R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sz="1200">
                <a:latin typeface="Arial" panose="020B0604020202020204" pitchFamily="34" charset="0"/>
                <a:cs typeface="Arial" panose="020B0604020202020204" pitchFamily="34" charset="0"/>
              </a:rPr>
              <a:t>Ozon O3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'[Chart in C  Users Dell Desktop vest Anuar 2014 Arad.doc]Sheet1'!$A$3</c:f>
              <c:strCache>
                <c:ptCount val="1"/>
                <c:pt idx="0">
                  <c:v>AR1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'[Chart in C  Users Dell Desktop vest Anuar 2014 Arad.doc]Sheet1'!$B$2:$F$2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C  Users Dell Desktop vest Anuar 2014 Arad.doc]Sheet1'!$B$3:$F$3</c:f>
              <c:numCache>
                <c:formatCode>General</c:formatCode>
                <c:ptCount val="5"/>
                <c:pt idx="0">
                  <c:v>30.35</c:v>
                </c:pt>
                <c:pt idx="1">
                  <c:v>39.46</c:v>
                </c:pt>
                <c:pt idx="2">
                  <c:v>44.809999999999995</c:v>
                </c:pt>
                <c:pt idx="3">
                  <c:v>38.339999999999996</c:v>
                </c:pt>
                <c:pt idx="4">
                  <c:v>34.309999999999995</c:v>
                </c:pt>
              </c:numCache>
            </c:numRef>
          </c:val>
        </c:ser>
        <c:ser>
          <c:idx val="1"/>
          <c:order val="1"/>
          <c:tx>
            <c:strRef>
              <c:f>'[Chart in C  Users Dell Desktop vest Anuar 2014 Arad.doc]Sheet1'!$A$4</c:f>
              <c:strCache>
                <c:ptCount val="1"/>
                <c:pt idx="0">
                  <c:v>AR2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'[Chart in C  Users Dell Desktop vest Anuar 2014 Arad.doc]Sheet1'!$B$2:$F$2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C  Users Dell Desktop vest Anuar 2014 Arad.doc]Sheet1'!$B$4:$F$4</c:f>
              <c:numCache>
                <c:formatCode>General</c:formatCode>
                <c:ptCount val="5"/>
                <c:pt idx="0">
                  <c:v>42.98</c:v>
                </c:pt>
                <c:pt idx="1">
                  <c:v>53.309999999999995</c:v>
                </c:pt>
                <c:pt idx="2">
                  <c:v>43.04</c:v>
                </c:pt>
                <c:pt idx="3">
                  <c:v>41.48</c:v>
                </c:pt>
                <c:pt idx="4">
                  <c:v>42.730000000000004</c:v>
                </c:pt>
              </c:numCache>
            </c:numRef>
          </c:val>
        </c:ser>
        <c:dLbls/>
        <c:gapWidth val="219"/>
        <c:overlap val="-27"/>
        <c:axId val="113220224"/>
        <c:axId val="113238400"/>
      </c:barChart>
      <c:catAx>
        <c:axId val="113220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o-RO"/>
          </a:p>
        </c:txPr>
        <c:crossAx val="113238400"/>
        <c:crosses val="autoZero"/>
        <c:auto val="1"/>
        <c:lblAlgn val="ctr"/>
        <c:lblOffset val="100"/>
      </c:catAx>
      <c:valAx>
        <c:axId val="113238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o-RO"/>
          </a:p>
        </c:txPr>
        <c:crossAx val="113220224"/>
        <c:crosses val="autoZero"/>
        <c:crossBetween val="between"/>
      </c:valAx>
      <c:spPr>
        <a:solidFill>
          <a:schemeClr val="lt1"/>
        </a:solidFill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o-RO"/>
        </a:p>
      </c:txPr>
    </c:legend>
    <c:plotVisOnly val="1"/>
    <c:dispBlanksAs val="gap"/>
  </c:chart>
  <c:spPr>
    <a:solidFill>
      <a:schemeClr val="lt1"/>
    </a:solidFill>
    <a:ln w="15875" cap="flat" cmpd="sng" algn="ctr">
      <a:solidFill>
        <a:schemeClr val="dk1">
          <a:shade val="75000"/>
          <a:satMod val="125000"/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o-R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SO2 -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</a:t>
            </a:r>
            <a:r>
              <a:rPr 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ţii</a:t>
            </a:r>
            <a:r>
              <a:rPr lang="ro-RO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medii </a:t>
            </a:r>
            <a:r>
              <a:rPr lang="ro-RO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</a:p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4387613870541066"/>
          <c:y val="0.16714129483814524"/>
          <c:w val="0.85545380287179751"/>
          <c:h val="0.6251997339705154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'Sheet7 (6)'!$D$7:$D$18</c:f>
              <c:strCache>
                <c:ptCount val="12"/>
                <c:pt idx="0">
                  <c:v>AR-3 fond suburban</c:v>
                </c:pt>
                <c:pt idx="1">
                  <c:v>AR-2 fond urban </c:v>
                </c:pt>
                <c:pt idx="2">
                  <c:v>AR-1 trafic</c:v>
                </c:pt>
                <c:pt idx="3">
                  <c:v>CS-4 trafic</c:v>
                </c:pt>
                <c:pt idx="4">
                  <c:v>HD-1 fond urban</c:v>
                </c:pt>
                <c:pt idx="5">
                  <c:v>HD-2 industrial</c:v>
                </c:pt>
                <c:pt idx="6">
                  <c:v>HD-4 industrial</c:v>
                </c:pt>
                <c:pt idx="7">
                  <c:v>TM-1 trafic</c:v>
                </c:pt>
                <c:pt idx="8">
                  <c:v>TM-4 industrial</c:v>
                </c:pt>
                <c:pt idx="9">
                  <c:v>TM-5 trafic</c:v>
                </c:pt>
                <c:pt idx="10">
                  <c:v>TM-6 suburban</c:v>
                </c:pt>
                <c:pt idx="11">
                  <c:v>TM-7 industrial</c:v>
                </c:pt>
              </c:strCache>
            </c:strRef>
          </c:cat>
          <c:val>
            <c:numRef>
              <c:f>'Sheet7 (6)'!$E$7:$E$18</c:f>
              <c:numCache>
                <c:formatCode>General</c:formatCode>
                <c:ptCount val="12"/>
                <c:pt idx="0">
                  <c:v>8.3500000000000014</c:v>
                </c:pt>
                <c:pt idx="1">
                  <c:v>10.860000000000001</c:v>
                </c:pt>
                <c:pt idx="2">
                  <c:v>10.66</c:v>
                </c:pt>
                <c:pt idx="3">
                  <c:v>17.14</c:v>
                </c:pt>
                <c:pt idx="4" formatCode="0.00">
                  <c:v>9.3600000000000012</c:v>
                </c:pt>
                <c:pt idx="5">
                  <c:v>10.59</c:v>
                </c:pt>
                <c:pt idx="6">
                  <c:v>6.1899999999999995</c:v>
                </c:pt>
                <c:pt idx="7" formatCode="0.0">
                  <c:v>16.66</c:v>
                </c:pt>
                <c:pt idx="8">
                  <c:v>15.43</c:v>
                </c:pt>
                <c:pt idx="9">
                  <c:v>15.08</c:v>
                </c:pt>
                <c:pt idx="10" formatCode="0.0">
                  <c:v>14.09</c:v>
                </c:pt>
                <c:pt idx="11" formatCode="0.0">
                  <c:v>12.8</c:v>
                </c:pt>
              </c:numCache>
            </c:numRef>
          </c:val>
        </c:ser>
        <c:dLbls/>
        <c:axId val="99121024"/>
        <c:axId val="99122560"/>
      </c:barChart>
      <c:lineChart>
        <c:grouping val="standard"/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'Sheet7 (6)'!$D$7:$D$19</c:f>
              <c:strCache>
                <c:ptCount val="12"/>
                <c:pt idx="0">
                  <c:v>AR-3 fond suburban</c:v>
                </c:pt>
                <c:pt idx="1">
                  <c:v>AR-2 fond urban </c:v>
                </c:pt>
                <c:pt idx="2">
                  <c:v>AR-1 trafic</c:v>
                </c:pt>
                <c:pt idx="3">
                  <c:v>CS-4 trafic</c:v>
                </c:pt>
                <c:pt idx="4">
                  <c:v>HD-1 fond urban</c:v>
                </c:pt>
                <c:pt idx="5">
                  <c:v>HD-2 industrial</c:v>
                </c:pt>
                <c:pt idx="6">
                  <c:v>HD-4 industrial</c:v>
                </c:pt>
                <c:pt idx="7">
                  <c:v>TM-1 trafic</c:v>
                </c:pt>
                <c:pt idx="8">
                  <c:v>TM-4 industrial</c:v>
                </c:pt>
                <c:pt idx="9">
                  <c:v>TM-5 trafic</c:v>
                </c:pt>
                <c:pt idx="10">
                  <c:v>TM-6 suburban</c:v>
                </c:pt>
                <c:pt idx="11">
                  <c:v>TM-7 industrial</c:v>
                </c:pt>
              </c:strCache>
            </c:strRef>
          </c:cat>
          <c:val>
            <c:numRef>
              <c:f>'Sheet7 (6)'!$F$7:$F$16</c:f>
              <c:numCache>
                <c:formatCode>General</c:formatCode>
                <c:ptCount val="10"/>
              </c:numCache>
            </c:numRef>
          </c:val>
        </c:ser>
        <c:dLbls/>
        <c:marker val="1"/>
        <c:axId val="99121024"/>
        <c:axId val="99122560"/>
      </c:lineChart>
      <c:catAx>
        <c:axId val="99121024"/>
        <c:scaling>
          <c:orientation val="minMax"/>
        </c:scaling>
        <c:axPos val="b"/>
        <c:numFmt formatCode="General" sourceLinked="0"/>
        <c:tickLblPos val="nextTo"/>
        <c:txPr>
          <a:bodyPr rot="-1200000"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99122560"/>
        <c:crosses val="autoZero"/>
        <c:auto val="1"/>
        <c:lblAlgn val="ctr"/>
        <c:lblOffset val="100"/>
      </c:catAx>
      <c:valAx>
        <c:axId val="99122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µg/m3</a:t>
                </a:r>
              </a:p>
            </c:rich>
          </c:tx>
          <c:layout>
            <c:manualLayout>
              <c:xMode val="edge"/>
              <c:yMode val="edge"/>
              <c:x val="4.5007032348804502E-2"/>
              <c:y val="0.3174976206873184"/>
            </c:manualLayout>
          </c:layout>
        </c:title>
        <c:numFmt formatCode="General" sourceLinked="1"/>
        <c:tickLblPos val="nextTo"/>
        <c:crossAx val="99121024"/>
        <c:crosses val="autoZero"/>
        <c:crossBetween val="between"/>
      </c:valAx>
    </c:plotArea>
    <c:plotVisOnly val="1"/>
    <c:dispBlanksAs val="gap"/>
  </c:chart>
  <c:spPr>
    <a:noFill/>
    <a:ln w="19050">
      <a:solidFill>
        <a:schemeClr val="accent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autoTitleDeleted val="1"/>
    <c:plotArea>
      <c:layout>
        <c:manualLayout>
          <c:layoutTarget val="inner"/>
          <c:xMode val="edge"/>
          <c:yMode val="edge"/>
          <c:x val="0.65501953664315471"/>
          <c:y val="2.7577640830542996E-2"/>
          <c:w val="0.37181655008243947"/>
          <c:h val="0.751470735128702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Producere de energie electrică și termică</c:v>
                </c:pt>
                <c:pt idx="1">
                  <c:v>Încălzire rezidențială</c:v>
                </c:pt>
                <c:pt idx="2">
                  <c:v>Transport aerian internațional</c:v>
                </c:pt>
                <c:pt idx="3">
                  <c:v>Încălzire rezidențială instituțională</c:v>
                </c:pt>
                <c:pt idx="4">
                  <c:v>Alte surse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79.239999999999995</c:v>
                </c:pt>
                <c:pt idx="1">
                  <c:v>8.89</c:v>
                </c:pt>
                <c:pt idx="2">
                  <c:v>7.31</c:v>
                </c:pt>
                <c:pt idx="3">
                  <c:v>4.25</c:v>
                </c:pt>
                <c:pt idx="4">
                  <c:v>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855710323217452"/>
          <c:w val="0.75495936138882092"/>
          <c:h val="0.4100960223053171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zero"/>
  </c:chart>
  <c:spPr>
    <a:noFill/>
    <a:ln w="15875" cap="flat" cmpd="sng" algn="ctr">
      <a:solidFill>
        <a:schemeClr val="dk1">
          <a:shade val="75000"/>
          <a:satMod val="125000"/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o-R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  <a:r>
              <a:rPr lang="en-US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gravimetric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</a:t>
            </a:r>
            <a:r>
              <a:rPr 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ţii</a:t>
            </a:r>
            <a:r>
              <a:rPr lang="ro-RO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medii </a:t>
            </a:r>
            <a:r>
              <a:rPr lang="ro-RO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</a:p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3773351860429214"/>
          <c:y val="0.16714129483814524"/>
          <c:w val="0.85567615322594481"/>
          <c:h val="0.5429678250059198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/>
            </a:solidFill>
            <a:ln w="15875" cap="flat" cmpd="sng" algn="ctr">
              <a:solidFill>
                <a:schemeClr val="accent6">
                  <a:shade val="50000"/>
                  <a:shade val="75000"/>
                  <a:satMod val="125000"/>
                  <a:lumMod val="75000"/>
                </a:schemeClr>
              </a:solidFill>
              <a:prstDash val="solid"/>
            </a:ln>
            <a:effectLst/>
          </c:spPr>
          <c:dLbls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i="1"/>
                    </a:pPr>
                    <a:fld id="{419A5E3D-AB3C-4891-A0F9-FC62B84F947F}" type="VALUE">
                      <a:rPr lang="en-US" i="1" smtClean="0"/>
                      <a:pPr>
                        <a:defRPr i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'Sheet7 (8)'!$D$6:$D$18</c:f>
              <c:strCache>
                <c:ptCount val="13"/>
                <c:pt idx="0">
                  <c:v>AR-1 trafic</c:v>
                </c:pt>
                <c:pt idx="1">
                  <c:v>AR-2 fond urban</c:v>
                </c:pt>
                <c:pt idx="2">
                  <c:v>AR-3 fond suburban</c:v>
                </c:pt>
                <c:pt idx="3">
                  <c:v>CS-1 industrial</c:v>
                </c:pt>
                <c:pt idx="4">
                  <c:v>CS-2 industrial</c:v>
                </c:pt>
                <c:pt idx="5">
                  <c:v>CS-4 trafic</c:v>
                </c:pt>
                <c:pt idx="6">
                  <c:v>HD-1 fond urban</c:v>
                </c:pt>
                <c:pt idx="7">
                  <c:v>HD-2 industrial</c:v>
                </c:pt>
                <c:pt idx="8">
                  <c:v>HD-5 industrial Vulcan</c:v>
                </c:pt>
                <c:pt idx="9">
                  <c:v>TM-1 trafic</c:v>
                </c:pt>
                <c:pt idx="10">
                  <c:v>TM-3 suburban</c:v>
                </c:pt>
                <c:pt idx="11">
                  <c:v>TM-5 trafic</c:v>
                </c:pt>
                <c:pt idx="12">
                  <c:v>TM-6 suburban</c:v>
                </c:pt>
              </c:strCache>
            </c:strRef>
          </c:cat>
          <c:val>
            <c:numRef>
              <c:f>'Sheet7 (8)'!$E$6:$E$18</c:f>
              <c:numCache>
                <c:formatCode>0.00</c:formatCode>
                <c:ptCount val="13"/>
                <c:pt idx="0">
                  <c:v>25.3</c:v>
                </c:pt>
                <c:pt idx="1">
                  <c:v>18.75</c:v>
                </c:pt>
                <c:pt idx="2">
                  <c:v>18.329999999999995</c:v>
                </c:pt>
                <c:pt idx="3">
                  <c:v>11.77</c:v>
                </c:pt>
                <c:pt idx="4">
                  <c:v>11.53</c:v>
                </c:pt>
                <c:pt idx="5">
                  <c:v>21.07</c:v>
                </c:pt>
                <c:pt idx="6">
                  <c:v>14.57</c:v>
                </c:pt>
                <c:pt idx="7">
                  <c:v>14.96</c:v>
                </c:pt>
                <c:pt idx="8">
                  <c:v>14.370000000000001</c:v>
                </c:pt>
                <c:pt idx="9">
                  <c:v>25.77</c:v>
                </c:pt>
                <c:pt idx="10">
                  <c:v>15.96</c:v>
                </c:pt>
                <c:pt idx="11">
                  <c:v>34.39</c:v>
                </c:pt>
                <c:pt idx="12">
                  <c:v>21.72</c:v>
                </c:pt>
              </c:numCache>
            </c:numRef>
          </c:val>
        </c:ser>
        <c:dLbls/>
        <c:axId val="99547392"/>
        <c:axId val="99954688"/>
      </c:barChart>
      <c:lineChart>
        <c:grouping val="standard"/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'Sheet7 (8)'!$D$7:$D$21</c:f>
              <c:strCache>
                <c:ptCount val="12"/>
                <c:pt idx="0">
                  <c:v>AR-2 fond urban</c:v>
                </c:pt>
                <c:pt idx="1">
                  <c:v>AR-3 fond suburban</c:v>
                </c:pt>
                <c:pt idx="2">
                  <c:v>CS-1 industrial</c:v>
                </c:pt>
                <c:pt idx="3">
                  <c:v>CS-2 industrial</c:v>
                </c:pt>
                <c:pt idx="4">
                  <c:v>CS-4 trafic</c:v>
                </c:pt>
                <c:pt idx="5">
                  <c:v>HD-1 fond urban</c:v>
                </c:pt>
                <c:pt idx="6">
                  <c:v>HD-2 industrial</c:v>
                </c:pt>
                <c:pt idx="7">
                  <c:v>HD-5 industrial Vulcan</c:v>
                </c:pt>
                <c:pt idx="8">
                  <c:v>TM-1 trafic</c:v>
                </c:pt>
                <c:pt idx="9">
                  <c:v>TM-3 suburban</c:v>
                </c:pt>
                <c:pt idx="10">
                  <c:v>TM-5 trafic</c:v>
                </c:pt>
                <c:pt idx="11">
                  <c:v>TM-6 suburban</c:v>
                </c:pt>
              </c:strCache>
            </c:strRef>
          </c:cat>
          <c:val>
            <c:numRef>
              <c:f>'Sheet7 (8)'!$F$6:$F$18</c:f>
              <c:numCache>
                <c:formatCode>0.00</c:formatCode>
                <c:ptCount val="1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</c:numCache>
            </c:numRef>
          </c:val>
        </c:ser>
        <c:dLbls/>
        <c:marker val="1"/>
        <c:axId val="99547392"/>
        <c:axId val="99954688"/>
      </c:lineChart>
      <c:catAx>
        <c:axId val="99547392"/>
        <c:scaling>
          <c:orientation val="minMax"/>
        </c:scaling>
        <c:axPos val="b"/>
        <c:numFmt formatCode="General" sourceLinked="0"/>
        <c:tickLblPos val="nextTo"/>
        <c:txPr>
          <a:bodyPr rot="-1200000"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99954688"/>
        <c:crosses val="autoZero"/>
        <c:auto val="1"/>
        <c:lblAlgn val="ctr"/>
        <c:lblOffset val="100"/>
      </c:catAx>
      <c:valAx>
        <c:axId val="99954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µg/m3</a:t>
                </a:r>
              </a:p>
            </c:rich>
          </c:tx>
        </c:title>
        <c:numFmt formatCode="0.00" sourceLinked="1"/>
        <c:tickLblPos val="nextTo"/>
        <c:crossAx val="99547392"/>
        <c:crosses val="autoZero"/>
        <c:crossBetween val="between"/>
      </c:valAx>
    </c:plotArea>
    <c:plotVisOnly val="1"/>
    <c:dispBlanksAs val="gap"/>
  </c:chart>
  <c:spPr>
    <a:ln w="19050">
      <a:solidFill>
        <a:schemeClr val="accent1"/>
      </a:solidFill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C6H6</a:t>
            </a:r>
            <a:r>
              <a:rPr lang="en-US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</a:t>
            </a:r>
            <a:r>
              <a:rPr 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ţii</a:t>
            </a:r>
            <a:r>
              <a:rPr lang="ro-RO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medii </a:t>
            </a:r>
            <a:r>
              <a:rPr lang="ro-RO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</a:p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6875913458082761"/>
          <c:y val="0.16237460102030701"/>
          <c:w val="0.78378064841538941"/>
          <c:h val="0.6251997339705154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  <a:shade val="75000"/>
                  <a:satMod val="125000"/>
                  <a:lumMod val="75000"/>
                </a:schemeClr>
              </a:solidFill>
              <a:prstDash val="solid"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cat>
            <c:strRef>
              <c:f>'Sheet7 (11)'!$D$6:$D$9</c:f>
              <c:strCache>
                <c:ptCount val="4"/>
                <c:pt idx="0">
                  <c:v>TM-5 trafic</c:v>
                </c:pt>
                <c:pt idx="1">
                  <c:v>TM-7 suburban</c:v>
                </c:pt>
                <c:pt idx="2">
                  <c:v>TM-1 trafic</c:v>
                </c:pt>
                <c:pt idx="3">
                  <c:v>TM-3 suburban</c:v>
                </c:pt>
              </c:strCache>
            </c:strRef>
          </c:cat>
          <c:val>
            <c:numRef>
              <c:f>'Sheet7 (11)'!$E$6:$E$9</c:f>
              <c:numCache>
                <c:formatCode>General</c:formatCode>
                <c:ptCount val="4"/>
                <c:pt idx="0">
                  <c:v>1.0900000000000001</c:v>
                </c:pt>
                <c:pt idx="1">
                  <c:v>1.1299999999999997</c:v>
                </c:pt>
                <c:pt idx="2">
                  <c:v>1.04</c:v>
                </c:pt>
                <c:pt idx="3">
                  <c:v>1.1100000000000001</c:v>
                </c:pt>
              </c:numCache>
            </c:numRef>
          </c:val>
        </c:ser>
        <c:dLbls/>
        <c:axId val="100041472"/>
        <c:axId val="100043008"/>
      </c:barChart>
      <c:lineChart>
        <c:grouping val="standard"/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'Sheet7 (11)'!$D$7:$D$18</c:f>
              <c:strCache>
                <c:ptCount val="9"/>
                <c:pt idx="0">
                  <c:v>TM-7 suburban</c:v>
                </c:pt>
                <c:pt idx="1">
                  <c:v>TM-1 trafic</c:v>
                </c:pt>
                <c:pt idx="2">
                  <c:v>TM-3 suburban</c:v>
                </c:pt>
                <c:pt idx="3">
                  <c:v>HD-1 fond urban</c:v>
                </c:pt>
                <c:pt idx="4">
                  <c:v>HD-2 industrial</c:v>
                </c:pt>
                <c:pt idx="5">
                  <c:v>HD-5 industrial Vulcan</c:v>
                </c:pt>
                <c:pt idx="6">
                  <c:v>TM-1 trafic</c:v>
                </c:pt>
                <c:pt idx="7">
                  <c:v>TM-5 trafic</c:v>
                </c:pt>
                <c:pt idx="8">
                  <c:v>TM-6 suburban</c:v>
                </c:pt>
              </c:strCache>
            </c:strRef>
          </c:cat>
          <c:val>
            <c:numRef>
              <c:f>'Sheet7 (11)'!$F$6:$F$9</c:f>
              <c:numCache>
                <c:formatCode>0.00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/>
        <c:marker val="1"/>
        <c:axId val="100041472"/>
        <c:axId val="100043008"/>
      </c:lineChart>
      <c:catAx>
        <c:axId val="100041472"/>
        <c:scaling>
          <c:orientation val="minMax"/>
        </c:scaling>
        <c:axPos val="b"/>
        <c:numFmt formatCode="General" sourceLinked="0"/>
        <c:tickLblPos val="nextTo"/>
        <c:txPr>
          <a:bodyPr rot="-1200000"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100043008"/>
        <c:crosses val="autoZero"/>
        <c:auto val="1"/>
        <c:lblAlgn val="ctr"/>
        <c:lblOffset val="100"/>
      </c:catAx>
      <c:valAx>
        <c:axId val="1000430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µg/m3</a:t>
                </a:r>
              </a:p>
            </c:rich>
          </c:tx>
        </c:title>
        <c:numFmt formatCode="General" sourceLinked="1"/>
        <c:tickLblPos val="nextTo"/>
        <c:crossAx val="100041472"/>
        <c:crosses val="autoZero"/>
        <c:crossBetween val="between"/>
      </c:valAx>
    </c:plotArea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maximul</a:t>
            </a:r>
            <a:r>
              <a:rPr lang="en-US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mediei</a:t>
            </a:r>
            <a:r>
              <a:rPr lang="en-US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endParaRPr lang="ro-RO" sz="18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8566387386630054"/>
          <c:y val="0.16714129483814524"/>
          <c:w val="0.78378064841538941"/>
          <c:h val="0.5706092180233945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'Sheet7 (10)'!$K$21:$K$30</c:f>
              <c:strCache>
                <c:ptCount val="10"/>
                <c:pt idx="0">
                  <c:v>CS-1 industrial</c:v>
                </c:pt>
                <c:pt idx="1">
                  <c:v>CS-2 industrial</c:v>
                </c:pt>
                <c:pt idx="2">
                  <c:v>CS-4 trafic</c:v>
                </c:pt>
                <c:pt idx="3">
                  <c:v>HD-1 urban</c:v>
                </c:pt>
                <c:pt idx="4">
                  <c:v>HD-2 industrial</c:v>
                </c:pt>
                <c:pt idx="5">
                  <c:v>HD-4 industrial</c:v>
                </c:pt>
                <c:pt idx="6">
                  <c:v>HD-5 industrial</c:v>
                </c:pt>
                <c:pt idx="7">
                  <c:v>TM-1 trafic</c:v>
                </c:pt>
                <c:pt idx="8">
                  <c:v>TM-2 urban</c:v>
                </c:pt>
                <c:pt idx="9">
                  <c:v>TM-4 industrial</c:v>
                </c:pt>
              </c:strCache>
            </c:strRef>
          </c:cat>
          <c:val>
            <c:numRef>
              <c:f>'Sheet7 (10)'!$L$21:$L$30</c:f>
              <c:numCache>
                <c:formatCode>General</c:formatCode>
                <c:ptCount val="10"/>
                <c:pt idx="0">
                  <c:v>1.34</c:v>
                </c:pt>
                <c:pt idx="1">
                  <c:v>1.61</c:v>
                </c:pt>
                <c:pt idx="2">
                  <c:v>2.2799999999999998</c:v>
                </c:pt>
                <c:pt idx="3">
                  <c:v>2.57</c:v>
                </c:pt>
                <c:pt idx="4">
                  <c:v>2.13</c:v>
                </c:pt>
                <c:pt idx="5">
                  <c:v>2.27</c:v>
                </c:pt>
                <c:pt idx="6">
                  <c:v>2.92</c:v>
                </c:pt>
                <c:pt idx="7">
                  <c:v>3.51</c:v>
                </c:pt>
                <c:pt idx="8" formatCode="0.00">
                  <c:v>2.2599999999999998</c:v>
                </c:pt>
                <c:pt idx="9">
                  <c:v>2.5299999999999998</c:v>
                </c:pt>
              </c:numCache>
            </c:numRef>
          </c:val>
        </c:ser>
        <c:dLbls/>
        <c:axId val="100077952"/>
        <c:axId val="100079488"/>
      </c:barChart>
      <c:lineChart>
        <c:grouping val="standard"/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'Sheet7 (10)'!$D$7:$D$18</c:f>
              <c:strCache>
                <c:ptCount val="9"/>
                <c:pt idx="0">
                  <c:v>AR-2 fond urban</c:v>
                </c:pt>
                <c:pt idx="1">
                  <c:v>AR-3 fond urban</c:v>
                </c:pt>
                <c:pt idx="2">
                  <c:v>CS-4 trafic</c:v>
                </c:pt>
                <c:pt idx="3">
                  <c:v>HD-1 fond urban</c:v>
                </c:pt>
                <c:pt idx="4">
                  <c:v>HD-2 industrial</c:v>
                </c:pt>
                <c:pt idx="5">
                  <c:v>HD-5 industrial Vulcan</c:v>
                </c:pt>
                <c:pt idx="6">
                  <c:v>TM-1 trafic</c:v>
                </c:pt>
                <c:pt idx="7">
                  <c:v>TM-5 trafic</c:v>
                </c:pt>
                <c:pt idx="8">
                  <c:v>TM-6 suburban</c:v>
                </c:pt>
              </c:strCache>
            </c:strRef>
          </c:cat>
          <c:val>
            <c:numRef>
              <c:f>'Sheet7 (10)'!$M$21:$M$30</c:f>
              <c:numCache>
                <c:formatCode>0.00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/>
        <c:marker val="1"/>
        <c:axId val="100077952"/>
        <c:axId val="100079488"/>
      </c:lineChart>
      <c:catAx>
        <c:axId val="100077952"/>
        <c:scaling>
          <c:orientation val="minMax"/>
        </c:scaling>
        <c:axPos val="b"/>
        <c:numFmt formatCode="General" sourceLinked="0"/>
        <c:tickLblPos val="nextTo"/>
        <c:txPr>
          <a:bodyPr rot="-1200000"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100079488"/>
        <c:crosses val="autoZero"/>
        <c:auto val="1"/>
        <c:lblAlgn val="ctr"/>
        <c:lblOffset val="100"/>
      </c:catAx>
      <c:valAx>
        <c:axId val="100079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µg/m3</a:t>
                </a:r>
              </a:p>
            </c:rich>
          </c:tx>
        </c:title>
        <c:numFmt formatCode="General" sourceLinked="1"/>
        <c:tickLblPos val="nextTo"/>
        <c:crossAx val="100077952"/>
        <c:crosses val="autoZero"/>
        <c:crossBetween val="between"/>
      </c:valAx>
    </c:plotArea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</a:t>
            </a:r>
            <a:r>
              <a:rPr lang="ro-R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ţii</a:t>
            </a:r>
            <a:r>
              <a:rPr lang="ro-RO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medii </a:t>
            </a:r>
            <a:r>
              <a:rPr lang="ro-RO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233738909962393"/>
          <c:y val="2.8570785809093162E-2"/>
        </c:manualLayout>
      </c:layout>
      <c:overlay val="1"/>
    </c:title>
    <c:plotArea>
      <c:layout>
        <c:manualLayout>
          <c:layoutTarget val="inner"/>
          <c:xMode val="edge"/>
          <c:yMode val="edge"/>
          <c:x val="0.15525525899421139"/>
          <c:y val="0.16714129483814524"/>
          <c:w val="0.81418922801681048"/>
          <c:h val="0.5051870377980037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cat>
            <c:strRef>
              <c:f>'Sheet7 (12)'!$D$6:$D$14</c:f>
              <c:strCache>
                <c:ptCount val="9"/>
                <c:pt idx="0">
                  <c:v>TM-5 trafic</c:v>
                </c:pt>
                <c:pt idx="1">
                  <c:v>TM-1 trafic</c:v>
                </c:pt>
                <c:pt idx="2">
                  <c:v>TM-3 suburban</c:v>
                </c:pt>
                <c:pt idx="3">
                  <c:v>HD-1 fond urban</c:v>
                </c:pt>
                <c:pt idx="4">
                  <c:v>HD-2 industrial</c:v>
                </c:pt>
                <c:pt idx="5">
                  <c:v>HD-5 industrial Vulcan</c:v>
                </c:pt>
                <c:pt idx="6">
                  <c:v>TM-1 trafic</c:v>
                </c:pt>
                <c:pt idx="7">
                  <c:v>TM-5 trafic</c:v>
                </c:pt>
                <c:pt idx="8">
                  <c:v>TM-6 suburban</c:v>
                </c:pt>
              </c:strCache>
            </c:strRef>
          </c:cat>
          <c:val>
            <c:numRef>
              <c:f>'Sheet7 (12)'!$E$6:$E$14</c:f>
              <c:numCache>
                <c:formatCode>0.0000</c:formatCode>
                <c:ptCount val="9"/>
                <c:pt idx="0">
                  <c:v>1.3690347490347487E-2</c:v>
                </c:pt>
                <c:pt idx="1">
                  <c:v>1.4492156862745079E-2</c:v>
                </c:pt>
                <c:pt idx="2">
                  <c:v>1.1459210526315796E-2</c:v>
                </c:pt>
                <c:pt idx="3">
                  <c:v>1.410847457627115E-2</c:v>
                </c:pt>
                <c:pt idx="4">
                  <c:v>1.3602898550724617E-2</c:v>
                </c:pt>
                <c:pt idx="5">
                  <c:v>1.3586080586080549E-2</c:v>
                </c:pt>
                <c:pt idx="6" formatCode="0.00">
                  <c:v>1.4500000000000001E-2</c:v>
                </c:pt>
                <c:pt idx="7" formatCode="0.00">
                  <c:v>1.3700000000000002E-2</c:v>
                </c:pt>
                <c:pt idx="8">
                  <c:v>1.0788780487804876E-2</c:v>
                </c:pt>
              </c:numCache>
            </c:numRef>
          </c:val>
        </c:ser>
        <c:dLbls/>
        <c:axId val="100160640"/>
        <c:axId val="100162176"/>
      </c:barChart>
      <c:lineChart>
        <c:grouping val="standard"/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'Sheet7 (12)'!$D$7:$D$17</c:f>
              <c:strCache>
                <c:ptCount val="8"/>
                <c:pt idx="0">
                  <c:v>TM-1 trafic</c:v>
                </c:pt>
                <c:pt idx="1">
                  <c:v>TM-3 suburban</c:v>
                </c:pt>
                <c:pt idx="2">
                  <c:v>HD-1 fond urban</c:v>
                </c:pt>
                <c:pt idx="3">
                  <c:v>HD-2 industrial</c:v>
                </c:pt>
                <c:pt idx="4">
                  <c:v>HD-5 industrial Vulcan</c:v>
                </c:pt>
                <c:pt idx="5">
                  <c:v>TM-1 trafic</c:v>
                </c:pt>
                <c:pt idx="6">
                  <c:v>TM-5 trafic</c:v>
                </c:pt>
                <c:pt idx="7">
                  <c:v>TM-6 suburban</c:v>
                </c:pt>
              </c:strCache>
            </c:strRef>
          </c:cat>
          <c:val>
            <c:numRef>
              <c:f>'Sheet7 (12)'!$F$6:$F$14</c:f>
              <c:numCache>
                <c:formatCode>0.0000</c:formatCode>
                <c:ptCount val="9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</c:ser>
        <c:dLbls/>
        <c:marker val="1"/>
        <c:axId val="100160640"/>
        <c:axId val="100162176"/>
      </c:lineChart>
      <c:catAx>
        <c:axId val="100160640"/>
        <c:scaling>
          <c:orientation val="minMax"/>
        </c:scaling>
        <c:axPos val="b"/>
        <c:numFmt formatCode="General" sourceLinked="0"/>
        <c:tickLblPos val="nextTo"/>
        <c:txPr>
          <a:bodyPr rot="-1200000"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o-RO"/>
          </a:p>
        </c:txPr>
        <c:crossAx val="100162176"/>
        <c:crosses val="autoZero"/>
        <c:auto val="1"/>
        <c:lblAlgn val="ctr"/>
        <c:lblOffset val="100"/>
      </c:catAx>
      <c:valAx>
        <c:axId val="100162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µg/m3</a:t>
                </a:r>
              </a:p>
            </c:rich>
          </c:tx>
        </c:title>
        <c:numFmt formatCode="0.0000" sourceLinked="1"/>
        <c:tickLblPos val="nextTo"/>
        <c:crossAx val="100160640"/>
        <c:crosses val="autoZero"/>
        <c:crossBetween val="between"/>
      </c:valAx>
    </c:plotArea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concentrații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medii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8566387386630054"/>
          <c:y val="0.16714129483814524"/>
          <c:w val="0.78378064841538941"/>
          <c:h val="0.5340836584976214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cat>
            <c:strRef>
              <c:f>'Sheet7 (13)'!$D$6:$D$9</c:f>
              <c:strCache>
                <c:ptCount val="4"/>
                <c:pt idx="0">
                  <c:v>TM-5 trafic</c:v>
                </c:pt>
                <c:pt idx="1">
                  <c:v>TM-1 trafic</c:v>
                </c:pt>
                <c:pt idx="2">
                  <c:v>TM-3 suburban</c:v>
                </c:pt>
                <c:pt idx="3">
                  <c:v>TM-6 suburban</c:v>
                </c:pt>
              </c:strCache>
            </c:strRef>
          </c:cat>
          <c:val>
            <c:numRef>
              <c:f>'Sheet7 (13)'!$E$6:$E$9</c:f>
              <c:numCache>
                <c:formatCode>0.0000</c:formatCode>
                <c:ptCount val="4"/>
                <c:pt idx="0">
                  <c:v>2.1084706563706543</c:v>
                </c:pt>
                <c:pt idx="1">
                  <c:v>2.0212303921568635</c:v>
                </c:pt>
                <c:pt idx="2">
                  <c:v>2.0640990131578949</c:v>
                </c:pt>
                <c:pt idx="3">
                  <c:v>1.92114195121951</c:v>
                </c:pt>
              </c:numCache>
            </c:numRef>
          </c:val>
        </c:ser>
        <c:dLbls/>
        <c:axId val="100225408"/>
        <c:axId val="100226944"/>
      </c:barChart>
      <c:lineChart>
        <c:grouping val="standard"/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'Sheet7 (13)'!$D$7:$D$12</c:f>
              <c:strCache>
                <c:ptCount val="3"/>
                <c:pt idx="0">
                  <c:v>TM-1 trafic</c:v>
                </c:pt>
                <c:pt idx="1">
                  <c:v>TM-3 suburban</c:v>
                </c:pt>
                <c:pt idx="2">
                  <c:v>TM-6 suburban</c:v>
                </c:pt>
              </c:strCache>
            </c:strRef>
          </c:cat>
          <c:val>
            <c:numRef>
              <c:f>'Sheet7 (13)'!$F$6:$F$9</c:f>
              <c:numCache>
                <c:formatCode>0.000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/>
        <c:marker val="1"/>
        <c:axId val="100225408"/>
        <c:axId val="100226944"/>
      </c:lineChart>
      <c:catAx>
        <c:axId val="100225408"/>
        <c:scaling>
          <c:orientation val="minMax"/>
        </c:scaling>
        <c:axPos val="b"/>
        <c:numFmt formatCode="General" sourceLinked="0"/>
        <c:tickLblPos val="nextTo"/>
        <c:txPr>
          <a:bodyPr rot="-1200000"/>
          <a:lstStyle/>
          <a:p>
            <a:pPr>
              <a:defRPr b="0"/>
            </a:pPr>
            <a:endParaRPr lang="ro-RO"/>
          </a:p>
        </c:txPr>
        <c:crossAx val="100226944"/>
        <c:crosses val="autoZero"/>
        <c:auto val="1"/>
        <c:lblAlgn val="ctr"/>
        <c:lblOffset val="100"/>
      </c:catAx>
      <c:valAx>
        <c:axId val="100226944"/>
        <c:scaling>
          <c:orientation val="minMax"/>
        </c:scaling>
        <c:axPos val="l"/>
        <c:majorGridlines/>
        <c:numFmt formatCode="0.0000" sourceLinked="1"/>
        <c:tickLblPos val="nextTo"/>
        <c:crossAx val="100225408"/>
        <c:crosses val="autoZero"/>
        <c:crossBetween val="between"/>
      </c:valAx>
    </c:plotArea>
    <c:plotVisOnly val="1"/>
    <c:dispBlanksAs val="gap"/>
  </c:chart>
  <c:spPr>
    <a:noFill/>
    <a:ln w="19050">
      <a:solidFill>
        <a:schemeClr val="accent1"/>
      </a:solidFill>
    </a:ln>
  </c:spPr>
  <c:txPr>
    <a:bodyPr/>
    <a:lstStyle/>
    <a:p>
      <a:pPr>
        <a:defRPr b="0"/>
      </a:pPr>
      <a:endParaRPr lang="ro-RO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0.16078</cdr:x>
      <cdr:y>0.14894</cdr:y>
    </cdr:from>
    <cdr:to>
      <cdr:x>0.29383</cdr:x>
      <cdr:y>0.22711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227214" y="504056"/>
          <a:ext cx="1015534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VL = 40 µg/m</a:t>
          </a:r>
          <a:r>
            <a:rPr lang="en-US" sz="1100" b="1" baseline="30000" dirty="0"/>
            <a:t>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0.15752</cdr:y>
    </cdr:from>
    <cdr:to>
      <cdr:x>0.56145</cdr:x>
      <cdr:y>0.53264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0" y="504056"/>
          <a:ext cx="4366339" cy="12003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Valoarea</a:t>
          </a:r>
          <a:r>
            <a:rPr lang="en-GB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maximă a concentrației de </a:t>
          </a:r>
          <a:r>
            <a:rPr lang="ro-RO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NOx</a:t>
          </a:r>
          <a:r>
            <a:rPr lang="ro-RO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de 29</a:t>
          </a:r>
          <a:r>
            <a:rPr lang="en-GB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o-RO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n-GB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µg/m</a:t>
          </a:r>
          <a:r>
            <a:rPr lang="en-GB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 fost înregistrată la staţia TM</a:t>
          </a:r>
          <a:r>
            <a: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o-RO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o-RO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 trafic, din aglomerarea </a:t>
          </a:r>
          <a:r>
            <a:rPr lang="ro-RO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Timişoara</a:t>
          </a:r>
          <a:r>
            <a:rPr lang="ro-RO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0.6794</cdr:x>
      <cdr:y>0.13035</cdr:y>
    </cdr:from>
    <cdr:to>
      <cdr:x>0.85361</cdr:x>
      <cdr:y>0.21192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960440" y="422756"/>
          <a:ext cx="1015534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VL = 40 µg/m</a:t>
          </a:r>
          <a:r>
            <a:rPr lang="en-US" sz="1100" b="1" baseline="30000" dirty="0"/>
            <a:t>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0.68614</cdr:x>
      <cdr:y>0.15386</cdr:y>
    </cdr:from>
    <cdr:to>
      <cdr:x>0.96946</cdr:x>
      <cdr:y>0.26566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520288" y="360032"/>
          <a:ext cx="104067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V</a:t>
          </a:r>
          <a:r>
            <a:rPr lang="ro-RO" sz="1100" b="1" dirty="0" smtClean="0"/>
            <a:t>Ţ</a:t>
          </a:r>
          <a:r>
            <a:rPr lang="en-US" sz="1100" b="1" dirty="0" smtClean="0"/>
            <a:t> </a:t>
          </a:r>
          <a:r>
            <a:rPr lang="en-US" sz="1100" b="1" dirty="0"/>
            <a:t>= </a:t>
          </a:r>
          <a:r>
            <a:rPr lang="ro-RO" sz="1100" b="1" dirty="0" smtClean="0"/>
            <a:t>5</a:t>
          </a:r>
          <a:r>
            <a:rPr lang="en-US" sz="1100" b="1" dirty="0" smtClean="0"/>
            <a:t> </a:t>
          </a:r>
          <a:r>
            <a:rPr lang="ro-RO" sz="1100" b="1" dirty="0" smtClean="0"/>
            <a:t>n</a:t>
          </a:r>
          <a:r>
            <a:rPr lang="en-US" sz="1100" b="1" dirty="0" smtClean="0"/>
            <a:t>g/m</a:t>
          </a:r>
          <a:r>
            <a:rPr lang="en-US" sz="1100" b="1" baseline="30000" dirty="0" smtClean="0"/>
            <a:t>3</a:t>
          </a:r>
          <a:endParaRPr lang="en-US" sz="1100" b="1" baseline="30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0.69389</cdr:x>
      <cdr:y>0.18407</cdr:y>
    </cdr:from>
    <cdr:to>
      <cdr:x>1</cdr:x>
      <cdr:y>0.30128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556006" y="410844"/>
          <a:ext cx="11240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V</a:t>
          </a:r>
          <a:r>
            <a:rPr lang="ro-RO" sz="1100" b="1" dirty="0" smtClean="0"/>
            <a:t>Ţ</a:t>
          </a:r>
          <a:r>
            <a:rPr lang="en-US" sz="1100" b="1" dirty="0" smtClean="0"/>
            <a:t> </a:t>
          </a:r>
          <a:r>
            <a:rPr lang="en-US" sz="1100" b="1" dirty="0"/>
            <a:t>= </a:t>
          </a:r>
          <a:r>
            <a:rPr lang="ro-RO" sz="1100" b="1" dirty="0" smtClean="0"/>
            <a:t>20</a:t>
          </a:r>
          <a:r>
            <a:rPr lang="en-US" sz="1100" b="1" dirty="0" smtClean="0"/>
            <a:t> </a:t>
          </a:r>
          <a:r>
            <a:rPr lang="ro-RO" sz="1100" b="1" dirty="0" smtClean="0"/>
            <a:t>n</a:t>
          </a:r>
          <a:r>
            <a:rPr lang="en-US" sz="1100" b="1" dirty="0" smtClean="0"/>
            <a:t>g/m</a:t>
          </a:r>
          <a:r>
            <a:rPr lang="en-US" sz="1100" b="1" baseline="30000" dirty="0" smtClean="0"/>
            <a:t>3</a:t>
          </a:r>
          <a:endParaRPr lang="en-US" sz="1100" b="1" baseline="30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0.0037</cdr:x>
      <cdr:y>0.00072</cdr:y>
    </cdr:from>
    <cdr:to>
      <cdr:x>0.08862</cdr:x>
      <cdr:y>0.12852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5572" y="1450"/>
          <a:ext cx="587032" cy="2570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µ</a:t>
          </a:r>
          <a:r>
            <a:rPr lang="ro-RO" sz="1200" dirty="0" smtClean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/m</a:t>
          </a:r>
          <a:r>
            <a:rPr lang="en-US" sz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1200" baseline="30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0.02151</cdr:x>
      <cdr:y>0.0365</cdr:y>
    </cdr:from>
    <cdr:to>
      <cdr:x>0.10916</cdr:x>
      <cdr:y>0.1769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44016" y="72008"/>
          <a:ext cx="58702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µ</a:t>
          </a:r>
          <a:r>
            <a:rPr lang="ro-RO" sz="1200" dirty="0" smtClean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/m</a:t>
          </a:r>
          <a:r>
            <a:rPr lang="en-US" sz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1200" baseline="30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6A1A-AF4F-476D-99F4-F7EE244082F2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240CC-577C-4B8E-AB1A-7A01EC94C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22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240CC-577C-4B8E-AB1A-7A01EC94C2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58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D83194-8698-4A47-8F33-6525AA25D8EE}" type="datetimeFigureOut">
              <a:rPr lang="en-US" smtClean="0"/>
              <a:pPr/>
              <a:t>02-Jun-16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09C110-CA61-4351-8279-C454DFEA3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www.laarad.ro/media/harti/arad_judet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arad.ro/media/harti/arad_judet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laarad.ro/media/harti/arad_jude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04288"/>
            <a:ext cx="8229600" cy="99672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o-RO" dirty="0" smtClean="0">
                <a:solidFill>
                  <a:schemeClr val="bg2">
                    <a:lumMod val="25000"/>
                  </a:schemeClr>
                </a:solidFill>
              </a:rPr>
              <a:t>Calitatea aerului în </a:t>
            </a:r>
            <a:br>
              <a:rPr lang="ro-RO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o-RO" dirty="0" smtClean="0">
                <a:solidFill>
                  <a:schemeClr val="bg2">
                    <a:lumMod val="25000"/>
                  </a:schemeClr>
                </a:solidFill>
              </a:rPr>
              <a:t>Regiunea de Dezvoltare Vest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5805264"/>
            <a:ext cx="4961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F0A22E"/>
              </a:buClr>
              <a:buSzPct val="70000"/>
            </a:pPr>
            <a:r>
              <a:rPr lang="ro-RO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Popescu </a:t>
            </a:r>
            <a:r>
              <a:rPr lang="en-US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Cristina</a:t>
            </a:r>
            <a:r>
              <a:rPr lang="ro-RO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Direcția Centru Evaluare </a:t>
            </a:r>
            <a:r>
              <a:rPr lang="en-US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1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alitate</a:t>
            </a:r>
            <a:r>
              <a:rPr lang="ro-RO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altLang="en-US" sz="1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ro-RO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buClr>
                <a:srgbClr val="F0A22E"/>
              </a:buClr>
              <a:buSzPct val="70000"/>
            </a:pPr>
            <a:r>
              <a:rPr lang="en-US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altLang="en-US" sz="1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genția</a:t>
            </a:r>
            <a:r>
              <a:rPr lang="ro-RO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altLang="en-US" sz="1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ațională</a:t>
            </a:r>
            <a:r>
              <a:rPr lang="ro-RO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</a:t>
            </a:r>
            <a:r>
              <a:rPr lang="en-US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altLang="en-US" sz="1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rotecția</a:t>
            </a:r>
            <a:r>
              <a:rPr lang="ro-RO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altLang="en-US" sz="1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ediului</a:t>
            </a:r>
            <a:endParaRPr lang="ro-RO" altLang="en-US" sz="14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buClr>
                <a:srgbClr val="F0A22E"/>
              </a:buClr>
              <a:buSzPct val="70000"/>
            </a:pPr>
            <a:r>
              <a:rPr lang="ro-RO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Timișoara, 2</a:t>
            </a:r>
            <a:r>
              <a:rPr lang="en-US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alt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/05/2016</a:t>
            </a:r>
            <a:endParaRPr lang="en-US" altLang="en-US" sz="1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1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" r="-107"/>
          <a:stretch/>
        </p:blipFill>
        <p:spPr bwMode="auto">
          <a:xfrm>
            <a:off x="-1" y="-27384"/>
            <a:ext cx="761187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00292" y="-27384"/>
            <a:ext cx="168022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HD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- 1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fond urban, Deva;</a:t>
            </a: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HD – 2, fond industrial, Deva;</a:t>
            </a:r>
          </a:p>
          <a:p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HD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3, fond industrial, Hunedoara;</a:t>
            </a: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HD – 4, fond industrial, Călan;</a:t>
            </a:r>
          </a:p>
          <a:p>
            <a:pPr marL="285750" indent="-285750">
              <a:buFontTx/>
              <a:buChar char="-"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HD – 5, fond industrial, Vulcan.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46577"/>
            <a:ext cx="1622604" cy="202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1666049" y="404664"/>
            <a:ext cx="702436" cy="3077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HD 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9641" y="686793"/>
            <a:ext cx="702436" cy="3077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HD - 2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5853" y="1556792"/>
            <a:ext cx="702436" cy="3077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HD - 3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3235" y="2263183"/>
            <a:ext cx="702436" cy="3077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HD - 4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6276885"/>
            <a:ext cx="702436" cy="3077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HD - 5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9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4306" y="116632"/>
            <a:ext cx="539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EVALUAREA CALITĂŢII AERULUI PRIN RNMCA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43" y="69269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</a:t>
            </a:r>
            <a:r>
              <a:rPr lang="ro-R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țiile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măsurate prin intermediul staţiilor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automate de monitorizare a calităţii aerului sunt comparate cu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limitele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pentru protecţia sănătăţii umane prevăzute în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Legea nr. 104/2011 privind calitatea aerului </a:t>
            </a:r>
            <a:r>
              <a:rPr lang="ro-RO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înconjurător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5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VL valoarea limită pentru SO2, NO2, PM10, C6H6, CO, Pb,</a:t>
            </a:r>
          </a:p>
          <a:p>
            <a:pPr lvl="5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VŢ valoarea ţintă pentru As, Cd; Ni,</a:t>
            </a:r>
          </a:p>
          <a:p>
            <a:pPr lvl="5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 prag de intervenţie pentru O3</a:t>
            </a:r>
          </a:p>
          <a:p>
            <a:pPr lvl="5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 prag de alertă pentru SO2, NO2, O3</a:t>
            </a:r>
          </a:p>
          <a:p>
            <a:pPr lvl="5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6786228"/>
              </p:ext>
            </p:extLst>
          </p:nvPr>
        </p:nvGraphicFramePr>
        <p:xfrm>
          <a:off x="0" y="2480576"/>
          <a:ext cx="9143999" cy="37485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1700"/>
                <a:gridCol w="582917"/>
                <a:gridCol w="2987451"/>
                <a:gridCol w="728647"/>
                <a:gridCol w="949437"/>
                <a:gridCol w="3203847"/>
              </a:tblGrid>
              <a:tr h="382921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Poluant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Perioadă de mediere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Valoare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Unitate de măsură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  <a:r>
                        <a:rPr lang="ro-RO" sz="12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ășiri</a:t>
                      </a:r>
                      <a:r>
                        <a:rPr lang="ro-RO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într-un an calendaristic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ro-RO" sz="12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oră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ro-RO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nu se depăși mai mult</a:t>
                      </a:r>
                      <a:r>
                        <a:rPr lang="ro-RO" sz="12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ro-RO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ori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</a:t>
                      </a:r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  <a:r>
                        <a:rPr lang="ro-RO" sz="12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nu se depăși mai mult</a:t>
                      </a:r>
                      <a:r>
                        <a:rPr lang="ro-RO" sz="12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ro-RO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ori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ore consecutiv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ro-RO" sz="1200" b="1" u="none" strike="noStrike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oră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nu se depăși mai mult de 18 ori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calendaristic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ore consecutiv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r>
                        <a:rPr lang="ro-RO" sz="1200" b="1" u="none" strike="noStrike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zi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nu se depăși mai mult de 35 ori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96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calendaristic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C6H6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calendaristic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229755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Valoare maximă zilnică a mediilor pe 8 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2880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o-RO" sz="12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Valoare maximă zilnică a mediilor pe 8 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de zile pe an calendaristic, mediat pe 3 ani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oră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oră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5682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calendaristic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31997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VŢ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calendaristic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ng/mc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31997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VŢ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calendaristic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ng/mc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131997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calendaristic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ng/mc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27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10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 de azot, NO2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11231"/>
            <a:ext cx="9252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	În anul 2014 nu au fost înregistrate depăşiri ale valorii-limită a mediei anuale, de 40 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ro-RO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, la nici o staţie din regiune.</a:t>
            </a:r>
          </a:p>
          <a:p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maximă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µg/m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 fost înregistrată la staţia TM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de trafic, din aglomerarea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Timişoara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Valori mai ridicate au fost înregistrate în aglomerarea Timişoara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2089531"/>
              </p:ext>
            </p:extLst>
          </p:nvPr>
        </p:nvGraphicFramePr>
        <p:xfrm>
          <a:off x="539552" y="1124744"/>
          <a:ext cx="81369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6619105" y="4303454"/>
            <a:ext cx="25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 ridicate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ro-R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ţii de trafic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0519" y="755412"/>
            <a:ext cx="143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Arad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755412"/>
            <a:ext cx="2040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Județul Hunedoara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201414"/>
            <a:ext cx="134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Județul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Caraș-Severin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7965" y="755412"/>
            <a:ext cx="1505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Județul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Timiș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57764" y="273745"/>
            <a:ext cx="0" cy="40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9038" y="260648"/>
            <a:ext cx="0" cy="40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01674" y="260648"/>
            <a:ext cx="0" cy="40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61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104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Emisii totale de </a:t>
            </a:r>
            <a:r>
              <a:rPr lang="ro-RO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sectoare de activitate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3455" y="561325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o-RO" dirty="0"/>
              <a:t>Județul Timiș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016870"/>
              </p:ext>
            </p:extLst>
          </p:nvPr>
        </p:nvGraphicFramePr>
        <p:xfrm>
          <a:off x="179512" y="1062028"/>
          <a:ext cx="43204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de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rutier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50,94%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Încălzire comercial/instituțional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27,78%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Producerea de energie electrică și termică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9,68%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Încălzire rezidențială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8,58%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 surse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3,02%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2290263588"/>
              </p:ext>
            </p:extLst>
          </p:nvPr>
        </p:nvGraphicFramePr>
        <p:xfrm>
          <a:off x="755576" y="3140968"/>
          <a:ext cx="7776864" cy="319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62910" y="1340768"/>
            <a:ext cx="468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Surse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instalaţii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ardere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combustibililor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fosili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ijloacele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transport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rutiere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motorina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2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3" y="4932700"/>
            <a:ext cx="86742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minim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6,19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µg/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la HD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-4,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industrial,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ş Călan, zona Hunedoara</a:t>
            </a:r>
          </a:p>
          <a:p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maximă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,1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µg/m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-4,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trafic, localitatea Buchin, zona Caraş Severin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Valori mai ridicate au fost înregistrate în aglomerarea Timişoara, staţiile de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trafic,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				localitatea Moraviţa (FSU)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				municipiul Lugoj TM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Nu au fost înregistrate depășiri ale VL orare și zilnice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9249237"/>
              </p:ext>
            </p:extLst>
          </p:nvPr>
        </p:nvGraphicFramePr>
        <p:xfrm>
          <a:off x="1131327" y="1196752"/>
          <a:ext cx="698653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10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 de sulf, SO2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3204" y="4581128"/>
            <a:ext cx="25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 ridicate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ro-R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ţii de trafic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4615" y="823265"/>
            <a:ext cx="143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Arad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622429"/>
            <a:ext cx="149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Județul Hunedoara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4969" y="-64229"/>
            <a:ext cx="134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Județul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Caraș-Severin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827420"/>
            <a:ext cx="215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Județul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Timiș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20906" y="561777"/>
            <a:ext cx="0" cy="40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27904" y="548680"/>
            <a:ext cx="0" cy="40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21170" y="548680"/>
            <a:ext cx="0" cy="40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18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70" y="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 de sulf, SO2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7571447"/>
              </p:ext>
            </p:extLst>
          </p:nvPr>
        </p:nvGraphicFramePr>
        <p:xfrm>
          <a:off x="467544" y="620688"/>
          <a:ext cx="712879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210"/>
                <a:gridCol w="960532"/>
                <a:gridCol w="821665"/>
                <a:gridCol w="891099"/>
                <a:gridCol w="891099"/>
                <a:gridCol w="891099"/>
                <a:gridCol w="810089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Valori-limită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TM-1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TM-4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TM-7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Medie orară (µg/m</a:t>
                      </a:r>
                      <a:r>
                        <a:rPr lang="ro-RO" sz="1400" baseline="30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o-RO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16,66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15,43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Medie zilnică (µg/m</a:t>
                      </a:r>
                      <a:r>
                        <a:rPr lang="ro-RO" sz="1400" baseline="30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o-RO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40,08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26,95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33,44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22,03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916832"/>
            <a:ext cx="742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staţiile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 TM-1, TM-3, TM-4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TM-7 nu au fost sunt îndeplinite criteriile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calitate a datelor.</a:t>
            </a: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 au fost depășite valorile-limită pentru media orară și media zilnică.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2773" y="232173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o-RO" dirty="0"/>
              <a:t>Județul Timiș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4526016"/>
              </p:ext>
            </p:extLst>
          </p:nvPr>
        </p:nvGraphicFramePr>
        <p:xfrm>
          <a:off x="170936" y="3118420"/>
          <a:ext cx="43204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de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Producere</a:t>
                      </a:r>
                      <a:r>
                        <a:rPr lang="ro-R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energie electrică și termică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79.24%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Încălzire rezidențială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aerian internațional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7.31%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Încălzire rezidențială instituțională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4.25%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 surse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1157739074"/>
              </p:ext>
            </p:extLst>
          </p:nvPr>
        </p:nvGraphicFramePr>
        <p:xfrm>
          <a:off x="3707904" y="4221088"/>
          <a:ext cx="5184387" cy="251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27661" y="3068960"/>
            <a:ext cx="4681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Surse</a:t>
            </a: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instalaţii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ardere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combustibililor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fosili</a:t>
            </a: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ijloacele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 transport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rutiere</a:t>
            </a: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utilizează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drept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combustibil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motorina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70" y="2581066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Emisii totale de SO2 pe sectoare de activitate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4869160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Nu au fost înregistrate depăşiri ale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valorii-limită medii anuale de 40 µg/m</a:t>
            </a:r>
            <a:r>
              <a:rPr lang="ro-RO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maximă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mediei anuale, de 34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µg/m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 fost înregistrată la stația de trafic TM-5, din aglomerarea </a:t>
            </a:r>
            <a:r>
              <a:rPr lang="ro-R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Timişoara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stația AR-3 nu au fost îndeplinite condițiile de calitate a datelor.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1117663"/>
              </p:ext>
            </p:extLst>
          </p:nvPr>
        </p:nvGraphicFramePr>
        <p:xfrm>
          <a:off x="539552" y="1268760"/>
          <a:ext cx="7750626" cy="324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810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Particule în suspensie, PM10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611638"/>
            <a:ext cx="143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Arad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2668" y="473138"/>
            <a:ext cx="149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Județul Hunedoara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4927" y="437763"/>
            <a:ext cx="134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Județul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Caraș-Severin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648672"/>
            <a:ext cx="215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Județul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Timiș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178945" y="489769"/>
            <a:ext cx="0" cy="40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4008" y="476672"/>
            <a:ext cx="0" cy="40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8204" y="476672"/>
            <a:ext cx="0" cy="40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97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810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Particule în suspensie, PM10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0316"/>
              </p:ext>
            </p:extLst>
          </p:nvPr>
        </p:nvGraphicFramePr>
        <p:xfrm>
          <a:off x="0" y="1908562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872208"/>
                <a:gridCol w="1175792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r>
                        <a:rPr lang="ro-R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Timișoara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Carani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suburban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Timișoara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Moravița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suburban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8008" y="61197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În anul 2014 au fost înregistrate </a:t>
            </a:r>
            <a:r>
              <a:rPr lang="ro-R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depăşiri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ale valorii-limită zilnice: 50 µg/m3, a nu se depăși mai mult de 35 de ori într-un an calendaristic.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5386" y="2168560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Județul Timiș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6755" y="3645024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Județul Arad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7249792"/>
              </p:ext>
            </p:extLst>
          </p:nvPr>
        </p:nvGraphicFramePr>
        <p:xfrm>
          <a:off x="0" y="3731136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872208"/>
                <a:gridCol w="1175792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Trafic/Industrie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urban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246785" y="5138419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Județul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Hunedoara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7838362"/>
              </p:ext>
            </p:extLst>
          </p:nvPr>
        </p:nvGraphicFramePr>
        <p:xfrm>
          <a:off x="0" y="490876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872208"/>
                <a:gridCol w="1175792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 </a:t>
                      </a:r>
                      <a:r>
                        <a:rPr lang="ro-R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urban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Industrială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Vulcan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Industrială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008" y="153923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56684" y="1570007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Număr depășiri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83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7722538"/>
              </p:ext>
            </p:extLst>
          </p:nvPr>
        </p:nvGraphicFramePr>
        <p:xfrm>
          <a:off x="1187624" y="476672"/>
          <a:ext cx="60101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8312189"/>
              </p:ext>
            </p:extLst>
          </p:nvPr>
        </p:nvGraphicFramePr>
        <p:xfrm>
          <a:off x="1187624" y="3582888"/>
          <a:ext cx="60486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3"/>
          <p:cNvSpPr txBox="1"/>
          <p:nvPr/>
        </p:nvSpPr>
        <p:spPr>
          <a:xfrm>
            <a:off x="5214652" y="4103494"/>
            <a:ext cx="1109599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VL = </a:t>
            </a:r>
            <a:r>
              <a:rPr lang="ro-RO" sz="1100" b="1" dirty="0" smtClean="0"/>
              <a:t>1</a:t>
            </a:r>
            <a:r>
              <a:rPr lang="en-US" sz="1100" b="1" dirty="0" smtClean="0"/>
              <a:t>0 </a:t>
            </a:r>
            <a:r>
              <a:rPr lang="en-US" sz="1100" b="1" dirty="0"/>
              <a:t>µg/m</a:t>
            </a:r>
            <a:r>
              <a:rPr lang="en-US" sz="1100" b="1" baseline="300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7232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Monoxid de carbon, CO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5298008" y="925394"/>
            <a:ext cx="1026243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VL = </a:t>
            </a:r>
            <a:r>
              <a:rPr lang="ro-RO" sz="1100" b="1" dirty="0" smtClean="0"/>
              <a:t>5</a:t>
            </a:r>
            <a:r>
              <a:rPr lang="en-US" sz="1100" b="1" dirty="0" smtClean="0"/>
              <a:t> </a:t>
            </a:r>
            <a:r>
              <a:rPr lang="en-US" sz="1100" b="1" dirty="0"/>
              <a:t>µg/m</a:t>
            </a:r>
            <a:r>
              <a:rPr lang="en-US" sz="1100" b="1" baseline="300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18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Benzen, C6H6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3889" y="6237312"/>
            <a:ext cx="25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 ridicate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ro-R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ţii de trafic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908720"/>
            <a:ext cx="1884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Nu au fost înregistrate depăşiri ale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valorii-limită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medii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anuale.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6430" y="167539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Județul Timiș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26124" y="4054807"/>
            <a:ext cx="0" cy="173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19581" y="4054807"/>
            <a:ext cx="0" cy="173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98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 grele</a:t>
            </a:r>
            <a:endParaRPr lang="ro-RO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9321034"/>
              </p:ext>
            </p:extLst>
          </p:nvPr>
        </p:nvGraphicFramePr>
        <p:xfrm>
          <a:off x="251520" y="764704"/>
          <a:ext cx="4032448" cy="266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0215846"/>
              </p:ext>
            </p:extLst>
          </p:nvPr>
        </p:nvGraphicFramePr>
        <p:xfrm>
          <a:off x="4499992" y="764704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6866174"/>
              </p:ext>
            </p:extLst>
          </p:nvPr>
        </p:nvGraphicFramePr>
        <p:xfrm>
          <a:off x="251520" y="3861048"/>
          <a:ext cx="403318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8894310"/>
              </p:ext>
            </p:extLst>
          </p:nvPr>
        </p:nvGraphicFramePr>
        <p:xfrm>
          <a:off x="4499992" y="3861048"/>
          <a:ext cx="432048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3"/>
          <p:cNvSpPr txBox="1"/>
          <p:nvPr/>
        </p:nvSpPr>
        <p:spPr>
          <a:xfrm>
            <a:off x="2542456" y="1124744"/>
            <a:ext cx="116089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VL = </a:t>
            </a:r>
            <a:r>
              <a:rPr lang="ro-RO" sz="1100" b="1" dirty="0" smtClean="0"/>
              <a:t>0,5</a:t>
            </a:r>
            <a:r>
              <a:rPr lang="en-US" sz="1100" b="1" dirty="0" smtClean="0"/>
              <a:t> </a:t>
            </a:r>
            <a:r>
              <a:rPr lang="en-US" sz="1100" b="1" dirty="0"/>
              <a:t>µg/m</a:t>
            </a:r>
            <a:r>
              <a:rPr lang="en-US" sz="1100" b="1" baseline="30000" dirty="0"/>
              <a:t>3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6660232" y="1224206"/>
            <a:ext cx="104067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/>
              <a:t>V</a:t>
            </a:r>
            <a:r>
              <a:rPr lang="ro-RO" sz="1100" b="1" dirty="0" smtClean="0"/>
              <a:t>Ţ</a:t>
            </a:r>
            <a:r>
              <a:rPr lang="en-US" sz="1100" b="1" dirty="0" smtClean="0"/>
              <a:t> </a:t>
            </a:r>
            <a:r>
              <a:rPr lang="en-US" sz="1100" b="1" dirty="0"/>
              <a:t>= </a:t>
            </a:r>
            <a:r>
              <a:rPr lang="ro-RO" sz="1100" b="1" dirty="0" smtClean="0"/>
              <a:t>6</a:t>
            </a:r>
            <a:r>
              <a:rPr lang="en-US" sz="1100" b="1" dirty="0" smtClean="0"/>
              <a:t> </a:t>
            </a:r>
            <a:r>
              <a:rPr lang="ro-RO" sz="1100" b="1" dirty="0" smtClean="0"/>
              <a:t>n</a:t>
            </a:r>
            <a:r>
              <a:rPr lang="en-US" sz="1100" b="1" dirty="0" smtClean="0"/>
              <a:t>g/m</a:t>
            </a:r>
            <a:r>
              <a:rPr lang="en-US" sz="1100" b="1" baseline="30000" dirty="0" smtClean="0"/>
              <a:t>3</a:t>
            </a:r>
            <a:endParaRPr lang="en-US" sz="11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5117" y="6165304"/>
            <a:ext cx="875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Nu au fost înregistrate depăşiri ale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valorii-limită (Pb) și ale valorii-țintă (As, Cd, Ni).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8388" y="332656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Județul Timiș</a:t>
            </a:r>
          </a:p>
        </p:txBody>
      </p:sp>
    </p:spTree>
    <p:extLst>
      <p:ext uri="{BB962C8B-B14F-4D97-AF65-F5344CB8AC3E}">
        <p14:creationId xmlns:p14="http://schemas.microsoft.com/office/powerpoint/2010/main" xmlns="" val="36461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54387"/>
            <a:ext cx="3959423" cy="4214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3959424" y="2017931"/>
            <a:ext cx="5184576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Pozi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ţia </a:t>
            </a:r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geografică a regiunii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vestul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ţării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alcătuită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din judeţele Arad, </a:t>
            </a:r>
            <a:r>
              <a:rPr lang="ro-R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Caraş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Severin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, Timiş (judeţe de frontieră) şi Hunedoara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Suprafaţa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este de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32.03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kmp (13% din suprafaţa ţării).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Relieful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este variat, reprezentat de zone de munte, deal şi câmpie, care coboară de la est spre vest.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Unităţile montane aparţin Carpaţilor Meridionali şi Occidentali.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Carpaţii Meridionali se află în judeţele Hunedoara şi Caraş Severin iar munţii Banatului se găsesc în judeţul Caraş Severin.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Subunităţi montane ale Munţilor Apuseni se găsesc în judeţele Hunedoara şi Arad.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În regiune se află unitatea Dealurilor de Vest (Dealurile Banatului şi Crişanei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onele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de câmpie aparţin Câmpiei de Vest.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Temperat continentală de tranziţie, cu influenţe submediteraneene, în cea mai mare parte a regiunii dar şi cu influenţe oceanice.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Circulaţia maselor de aer se face preponderent dinspre vest.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8548" y="357916"/>
            <a:ext cx="6851724" cy="636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3200" dirty="0" smtClean="0">
                <a:solidFill>
                  <a:schemeClr val="bg2">
                    <a:lumMod val="25000"/>
                  </a:schemeClr>
                </a:solidFill>
              </a:rPr>
              <a:t>Regiunea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dezvoltare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sz="3200" dirty="0" smtClean="0">
                <a:solidFill>
                  <a:schemeClr val="bg2">
                    <a:lumMod val="25000"/>
                  </a:schemeClr>
                </a:solidFill>
              </a:rPr>
              <a:t>Vest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2429563"/>
              </p:ext>
            </p:extLst>
          </p:nvPr>
        </p:nvGraphicFramePr>
        <p:xfrm>
          <a:off x="178387" y="1124744"/>
          <a:ext cx="3673533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996"/>
                <a:gridCol w="1368152"/>
                <a:gridCol w="1063385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JUDEȚ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SUPRAFAȚĂ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Reședința</a:t>
                      </a:r>
                      <a:r>
                        <a:rPr lang="ro-RO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județ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Hunedoara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7.062 km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</a:t>
                      </a: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lang="ro-R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Severin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Reșița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7.754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Timiș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8.697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Timișoara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45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573293301"/>
              </p:ext>
            </p:extLst>
          </p:nvPr>
        </p:nvGraphicFramePr>
        <p:xfrm>
          <a:off x="2843808" y="1050798"/>
          <a:ext cx="51845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18864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Contribuţia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sectoarelor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emisiile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4476659"/>
              </p:ext>
            </p:extLst>
          </p:nvPr>
        </p:nvGraphicFramePr>
        <p:xfrm>
          <a:off x="950392" y="3923536"/>
          <a:ext cx="68619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3522" y="68282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o-RO" dirty="0"/>
              <a:t>Județul Hunedoara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77655" y="3356992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o-RO" dirty="0"/>
              <a:t>Județul Arad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24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56176" y="692696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o-RO" dirty="0"/>
              <a:t>Județ </a:t>
            </a:r>
            <a:r>
              <a:rPr lang="ro-RO" dirty="0" err="1"/>
              <a:t>Caraş</a:t>
            </a:r>
            <a:r>
              <a:rPr lang="ro-RO" dirty="0"/>
              <a:t> Severin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1696672"/>
              </p:ext>
            </p:extLst>
          </p:nvPr>
        </p:nvGraphicFramePr>
        <p:xfrm>
          <a:off x="211149" y="1340768"/>
          <a:ext cx="6696744" cy="211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126020"/>
              </p:ext>
            </p:extLst>
          </p:nvPr>
        </p:nvGraphicFramePr>
        <p:xfrm>
          <a:off x="2123728" y="3861048"/>
          <a:ext cx="655272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18864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Contribuţia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sectoarelor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emisiile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7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456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Tendinţe privind concentraţiile medii anuale pentru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7171452"/>
              </p:ext>
            </p:extLst>
          </p:nvPr>
        </p:nvGraphicFramePr>
        <p:xfrm>
          <a:off x="416418" y="590083"/>
          <a:ext cx="694944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567161"/>
              </p:ext>
            </p:extLst>
          </p:nvPr>
        </p:nvGraphicFramePr>
        <p:xfrm>
          <a:off x="430872" y="3359520"/>
          <a:ext cx="694944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6217" y="774776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76" y="3505387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3568" y="1009241"/>
            <a:ext cx="52565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5000992" y="769156"/>
            <a:ext cx="1015523" cy="264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VL = 40 µg/m</a:t>
            </a:r>
            <a:r>
              <a:rPr lang="en-US" sz="1100" b="1" baseline="30000" dirty="0"/>
              <a:t>3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50803" y="3505387"/>
            <a:ext cx="52565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"/>
          <p:cNvSpPr txBox="1"/>
          <p:nvPr/>
        </p:nvSpPr>
        <p:spPr>
          <a:xfrm>
            <a:off x="5432390" y="3312990"/>
            <a:ext cx="1015523" cy="264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VL = 40 µg/m</a:t>
            </a:r>
            <a:r>
              <a:rPr lang="en-US" sz="1100" b="1" baseline="30000" dirty="0"/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941413"/>
            <a:ext cx="91440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AR-1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tendinţa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aproape 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constantă în primii doi ani, apoi </a:t>
            </a: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creştere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din anul 2011 în anul 2012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şi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ulterior o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descreştere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nesemnificativă din anul  2012 în  anul 2013;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AR-2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tendinţa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aproape 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constantă, a prezentat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uşoare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variaţii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creştere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şi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/sau </a:t>
            </a:r>
            <a:r>
              <a:rPr lang="ro-RO" sz="1400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descreştere</a:t>
            </a: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nesemnificative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AR-3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tendinţa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aproape 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constantă, a prezentat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uşoare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variaţii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creştere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şi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/sau </a:t>
            </a:r>
            <a:r>
              <a:rPr lang="ro-RO" sz="1400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descreştere</a:t>
            </a: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nesemnificative.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460845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Timiș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3226592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o-RO" dirty="0"/>
              <a:t>Județul Arad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91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456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Tendinţe privind concentraţiile medii anuale pentru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SO2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9965450"/>
              </p:ext>
            </p:extLst>
          </p:nvPr>
        </p:nvGraphicFramePr>
        <p:xfrm>
          <a:off x="107504" y="547554"/>
          <a:ext cx="6858000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4601834"/>
              </p:ext>
            </p:extLst>
          </p:nvPr>
        </p:nvGraphicFramePr>
        <p:xfrm>
          <a:off x="2267744" y="2636912"/>
          <a:ext cx="6858000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4504392"/>
              </p:ext>
            </p:extLst>
          </p:nvPr>
        </p:nvGraphicFramePr>
        <p:xfrm>
          <a:off x="107504" y="4725144"/>
          <a:ext cx="6858000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619299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2735868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963" y="4826694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460845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Timiș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48" y="2852936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Arad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7408" y="473436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Hunedoara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0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872916"/>
              </p:ext>
            </p:extLst>
          </p:nvPr>
        </p:nvGraphicFramePr>
        <p:xfrm>
          <a:off x="323528" y="1417320"/>
          <a:ext cx="6822049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14456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Tendinţe privind concentraţiile medii anuale pentru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3568" y="2087478"/>
            <a:ext cx="22322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2432586" y="1840990"/>
            <a:ext cx="1015523" cy="264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VL = 40 µg/m</a:t>
            </a:r>
            <a:r>
              <a:rPr lang="en-US" sz="1100" b="1" baseline="30000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0312" y="822848"/>
            <a:ext cx="1368152" cy="28931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1400" dirty="0">
                <a:latin typeface="Baskerville Old Face" panose="02020602080505020303" pitchFamily="18" charset="0"/>
                <a:cs typeface="Arial" panose="020B0604020202020204" pitchFamily="34" charset="0"/>
              </a:rPr>
              <a:t>P R O G R A M </a:t>
            </a:r>
            <a:endParaRPr lang="en-US" sz="1400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Baskerville Old Face" panose="02020602080505020303" pitchFamily="18" charset="0"/>
                <a:cs typeface="Arial" panose="020B0604020202020204" pitchFamily="34" charset="0"/>
              </a:rPr>
              <a:t>integrat de gestionare a calităţii aerului pentru pentru aglomerarea Timişoara, Comuna Remetea Mare şi Comuna Şag din judeţul Timiş</a:t>
            </a:r>
          </a:p>
          <a:p>
            <a:r>
              <a:rPr lang="ro-RO" sz="1400" dirty="0">
                <a:latin typeface="Baskerville Old Face" panose="02020602080505020303" pitchFamily="18" charset="0"/>
                <a:cs typeface="Arial" panose="020B0604020202020204" pitchFamily="34" charset="0"/>
              </a:rPr>
              <a:t>2010</a:t>
            </a:r>
            <a:endParaRPr lang="en-US" sz="1400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49732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388" y="496636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În anul 2011 a fost înregistrată depășirea valorii-limită a medii anuale la stația TM-1 de trafic.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442521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Timiș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9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456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Tendinţe privind concentraţiile medii anuale pentru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3428978"/>
              </p:ext>
            </p:extLst>
          </p:nvPr>
        </p:nvGraphicFramePr>
        <p:xfrm>
          <a:off x="4440" y="951053"/>
          <a:ext cx="6912768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1655610"/>
              </p:ext>
            </p:extLst>
          </p:nvPr>
        </p:nvGraphicFramePr>
        <p:xfrm>
          <a:off x="2377604" y="4736534"/>
          <a:ext cx="6696744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23528" y="1268760"/>
            <a:ext cx="52177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"/>
          <p:cNvSpPr txBox="1"/>
          <p:nvPr/>
        </p:nvSpPr>
        <p:spPr>
          <a:xfrm>
            <a:off x="1110429" y="949431"/>
            <a:ext cx="1015523" cy="264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VL = 40 µg/m</a:t>
            </a:r>
            <a:r>
              <a:rPr lang="en-US" sz="1100" b="1" baseline="30000" dirty="0"/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718578" y="5013176"/>
            <a:ext cx="56698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"/>
          <p:cNvSpPr txBox="1"/>
          <p:nvPr/>
        </p:nvSpPr>
        <p:spPr>
          <a:xfrm>
            <a:off x="7050617" y="4732598"/>
            <a:ext cx="1015523" cy="264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VL = 40 µg/m</a:t>
            </a:r>
            <a:r>
              <a:rPr lang="en-US" sz="1100" b="1" baseline="300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3645024"/>
            <a:ext cx="1637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Nu au fost înregistrate depăşiri ale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valorii-limită pentru media anuală.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3026" y="4597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Arad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4162" y="392865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Județul Caraș-Severin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57" b="2877"/>
          <a:stretch/>
        </p:blipFill>
        <p:spPr bwMode="auto">
          <a:xfrm>
            <a:off x="164503" y="908720"/>
            <a:ext cx="4263481" cy="26642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73" b="1820"/>
          <a:stretch/>
        </p:blipFill>
        <p:spPr bwMode="auto">
          <a:xfrm>
            <a:off x="4614045" y="2679947"/>
            <a:ext cx="4422451" cy="2693269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3" b="2877"/>
          <a:stretch/>
        </p:blipFill>
        <p:spPr bwMode="auto">
          <a:xfrm>
            <a:off x="179513" y="4077072"/>
            <a:ext cx="4248472" cy="26642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462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Tendinţe privind concentraţiile medii anuale pentru CO, O3, Benzen</a:t>
            </a:r>
            <a:endParaRPr lang="ro-RO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9238" y="573172"/>
            <a:ext cx="166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Județul Timiș</a:t>
            </a:r>
          </a:p>
        </p:txBody>
      </p:sp>
    </p:spTree>
    <p:extLst>
      <p:ext uri="{BB962C8B-B14F-4D97-AF65-F5344CB8AC3E}">
        <p14:creationId xmlns:p14="http://schemas.microsoft.com/office/powerpoint/2010/main" xmlns="" val="3796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4462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Tendinţe privind concentraţiile medii anuale pentru CO, O3, Benzen</a:t>
            </a:r>
            <a:endParaRPr lang="ro-RO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9922" y="573172"/>
            <a:ext cx="158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Județul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7018393"/>
              </p:ext>
            </p:extLst>
          </p:nvPr>
        </p:nvGraphicFramePr>
        <p:xfrm>
          <a:off x="136724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836712"/>
            <a:ext cx="6156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AR1 </a:t>
            </a:r>
            <a:r>
              <a:rPr lang="ro-R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tendinţa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creştere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din anul 2010 până în anul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2011 apoi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de scădere accentuată în anul 2013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AR2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tendinţa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creştere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din anul 2010 în anul 2012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AR3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tendinţa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creştere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din anul 2010 până în anul 2012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8828359"/>
              </p:ext>
            </p:extLst>
          </p:nvPr>
        </p:nvGraphicFramePr>
        <p:xfrm>
          <a:off x="126593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529" y="6237312"/>
            <a:ext cx="480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AR1 </a:t>
            </a:r>
            <a:r>
              <a:rPr lang="ro-R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tendinţa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creştere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din anul 2010 până în anul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2011,</a:t>
            </a: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descreştere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până în anul 2013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6163457"/>
              </p:ext>
            </p:extLst>
          </p:nvPr>
        </p:nvGraphicFramePr>
        <p:xfrm>
          <a:off x="4320480" y="23150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4499326" y="525756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AR1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tendinţa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 fost de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creştere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din anul 2010 până în anul 2012 </a:t>
            </a: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apoi 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descreştere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până în anul 2014;</a:t>
            </a:r>
            <a:endParaRPr lang="en-US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AR2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tendinţa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 fost de </a:t>
            </a:r>
            <a:r>
              <a:rPr lang="ro-RO" sz="1400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creştere</a:t>
            </a:r>
            <a:r>
              <a:rPr lang="ro-RO" sz="1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din anul 2010 în anul 2011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şi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apoi în anii următori, de o oarecare </a:t>
            </a:r>
            <a:r>
              <a:rPr lang="ro-RO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constanţă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 </a:t>
            </a:r>
            <a:r>
              <a:rPr lang="ro-RO" sz="14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uşoare</a:t>
            </a:r>
            <a:r>
              <a:rPr lang="ro-RO" sz="1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14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variaţii</a:t>
            </a:r>
            <a:r>
              <a:rPr lang="ro-RO" sz="1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 </a:t>
            </a:r>
            <a:r>
              <a:rPr lang="ro-RO" sz="14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creştere</a:t>
            </a:r>
            <a:r>
              <a:rPr lang="ro-RO" sz="1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ro-RO" sz="14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descreştere</a:t>
            </a:r>
            <a:r>
              <a:rPr lang="ro-RO" sz="1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dar nesemnificative</a:t>
            </a:r>
            <a:r>
              <a:rPr lang="ro-RO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7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9447847"/>
              </p:ext>
            </p:extLst>
          </p:nvPr>
        </p:nvGraphicFramePr>
        <p:xfrm>
          <a:off x="251520" y="1052737"/>
          <a:ext cx="3888432" cy="43377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9171"/>
                <a:gridCol w="945515"/>
                <a:gridCol w="768231"/>
                <a:gridCol w="945515"/>
              </a:tblGrid>
              <a:tr h="22983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SUBURBAN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83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SO2 - </a:t>
                      </a:r>
                      <a:r>
                        <a:rPr lang="en-US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concentratii</a:t>
                      </a:r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Nădlac</a:t>
                      </a:r>
                      <a:endParaRPr lang="vi-V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53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Moraviţa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2983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PM10</a:t>
                      </a:r>
                      <a:r>
                        <a:rPr lang="ro-RO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ţ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Carani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53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Moraviţa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29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Nădlac</a:t>
                      </a:r>
                      <a:endParaRPr lang="vi-V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532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- maxima </a:t>
                      </a:r>
                      <a:r>
                        <a:rPr lang="en-US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mediei</a:t>
                      </a:r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mobile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Moraviţa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29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Nădlac</a:t>
                      </a:r>
                      <a:endParaRPr lang="vi-V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532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C6H6-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ţ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Lugoj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29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29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Moraviţa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2983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ţ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  <a:tr h="229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Moraviţa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02" marR="8802" marT="8802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1521186"/>
              </p:ext>
            </p:extLst>
          </p:nvPr>
        </p:nvGraphicFramePr>
        <p:xfrm>
          <a:off x="5004050" y="2276868"/>
          <a:ext cx="3888431" cy="42633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54216"/>
                <a:gridCol w="954216"/>
                <a:gridCol w="954216"/>
                <a:gridCol w="1025783"/>
              </a:tblGrid>
              <a:tr h="2576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URBAN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6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SO2 -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ţ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Hunedoara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6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NO2 -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ţ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Hunedoara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8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PM10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ţ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Hunedoara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691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 - maxima </a:t>
                      </a:r>
                      <a:r>
                        <a:rPr lang="en-US" sz="1400" b="1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mediei</a:t>
                      </a:r>
                      <a:r>
                        <a:rPr lang="en-US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mobile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Moraviţa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Timiş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µg/m</a:t>
                      </a:r>
                      <a:r>
                        <a:rPr lang="en-US" sz="14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Hunedoara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69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</a:t>
                      </a:r>
                      <a:r>
                        <a:rPr lang="ro-RO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ţ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Hunedoara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14456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Situaţia la nivelul anului 2014 privind valorile concentraţiilor pentru</a:t>
            </a:r>
          </a:p>
          <a:p>
            <a:pPr algn="ctr"/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fondul suburban şi fondul urban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2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524" y="2484608"/>
            <a:ext cx="856895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În anul 2014: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concentraţiile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SO2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(medii orare și zilnice)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NO2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(medii orare și anuale)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CO, O3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C6H6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(medie anuală),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s-au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valorile-limită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prevăzute; </a:t>
            </a: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oncentrațiile medii anuale de PM10 se </a:t>
            </a:r>
            <a:r>
              <a:rPr lang="ro-R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situeaza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sub valoarea-limită prevăzută;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fost înregistrate depășiri ale valorii-limită zilnice pentru PM10, dar nu mai mult de 35 de ori în an calendaristic;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concentraţiile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medii anuale de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şi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determinate în particulele în suspensie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fracţia PM10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s-au situat sub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valoarea-limită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Pb) sau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valoarea-țintă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(As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, Cd, Ni)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prevăzute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63458"/>
            <a:ext cx="878497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Tendin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ţe 2009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- 2014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concentraţiile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-au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valorile-limită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prevăzute;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2014 se remarcă o tendinţă de scădere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(staţii de trafic TM, AR);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remarc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ă creşterea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concentraţiil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medii anuale de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SO2 pe perioada 2012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2014 la staţiile tip suburban, trafic şi industrial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agl. Timişoara şi zona Timiş;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remarc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ă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scăderea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concentraţiil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 medii anuale de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PM10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pe perioada 2012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36646"/>
            <a:ext cx="4031432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În conformitate cu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Ordinul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nr. 1206/2015 pentru aprobarea listelor cu unităţile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administrativ-teritoriale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întocmite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în urma încadrării în regimuri de gestionare a ariilor din zonele şi aglomerările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prevăzute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în anexa nr. 2 la Legea nr. 104/2011 privind calitatea aerului înconjurător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, pentru județele </a:t>
            </a:r>
          </a:p>
          <a:p>
            <a:pPr algn="just"/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Arad, Timiș, Hunedoara și Caraș Severin </a:t>
            </a:r>
          </a:p>
          <a:p>
            <a:pPr algn="just"/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/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elaborează Planuri de menținere a calității aerului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7106" y="5301208"/>
            <a:ext cx="498049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Anunț public asupra inițierii procesului de elaborare a Planului de menținere: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4.12.2015 	Arad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10.11.2015	Timiș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04.03.2016	Hunedoara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858" y="392846"/>
            <a:ext cx="48911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Pentru județele din Regiunea Vest se remarcă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1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/>
          <a:srcRect l="36057" t="16883" r="13782" b="39343"/>
          <a:stretch/>
        </p:blipFill>
        <p:spPr bwMode="auto">
          <a:xfrm>
            <a:off x="4734247" y="44624"/>
            <a:ext cx="4374257" cy="3029327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2090" y="105273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 smtClean="0">
                <a:solidFill>
                  <a:schemeClr val="bg1"/>
                </a:solidFill>
              </a:rPr>
              <a:t>Arad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5459" y="1412776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 smtClean="0">
                <a:solidFill>
                  <a:schemeClr val="bg1"/>
                </a:solidFill>
              </a:rPr>
              <a:t>Timiș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0765" y="1628800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 err="1" smtClean="0">
                <a:solidFill>
                  <a:schemeClr val="bg1"/>
                </a:solidFill>
              </a:rPr>
              <a:t>Caraș-</a:t>
            </a:r>
            <a:endParaRPr lang="ro-RO" sz="1200" dirty="0" smtClean="0">
              <a:solidFill>
                <a:schemeClr val="bg1"/>
              </a:solidFill>
            </a:endParaRPr>
          </a:p>
          <a:p>
            <a:r>
              <a:rPr lang="ro-RO" sz="1200" dirty="0" smtClean="0">
                <a:solidFill>
                  <a:schemeClr val="bg1"/>
                </a:solidFill>
              </a:rPr>
              <a:t>Severin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5829" y="1420447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 smtClean="0">
                <a:solidFill>
                  <a:schemeClr val="bg1"/>
                </a:solidFill>
              </a:rPr>
              <a:t>Hunedoara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4970904"/>
            <a:ext cx="316835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Aglomerarea: Municipiul Timişoara</a:t>
            </a:r>
          </a:p>
          <a:p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Zona: Timiş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care reprezintă delimitarea administrativă a judeţului Timiş, cu excepţia aglomerării Timişoara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http://www.anpm.ro/documents/28351/2227805/apm_tm+-+statii.JPG/22c46367-603d-4e60-a738-a1bb42190553?t=14155626028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3397"/>
            <a:ext cx="2448000" cy="1673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2123728" y="2090465"/>
            <a:ext cx="2458383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Zona: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care reprezintă delimitarea administrativă a judeţului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683" y="3098634"/>
            <a:ext cx="1967204" cy="2457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6852737" y="3113149"/>
            <a:ext cx="225675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Zona: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Hunedoara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care reprezintă delimitarea administrativă a judeţului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Hunedoara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9878" y="5617957"/>
            <a:ext cx="306059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Zona: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Severin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care reprezintă delimitarea administrativă a judeţului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Severin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ttp://www.turistinfo.ro/images/harti_judete/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008" y="4538880"/>
            <a:ext cx="1976235" cy="2208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0" name="Picture 2" descr="laarad.ro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583" y="534979"/>
            <a:ext cx="2881858" cy="1555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717248" y="3065536"/>
            <a:ext cx="2418211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Aglomer</a:t>
            </a:r>
            <a:r>
              <a:rPr lang="ro-RO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ările şi zonele de evaluare a calităţii aerului înconjurător</a:t>
            </a:r>
          </a:p>
          <a:p>
            <a:r>
              <a:rPr lang="ro-RO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Legea 104 din 2011privind calitatea aerului înconjurător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4762" y="1624725"/>
            <a:ext cx="8467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BANAT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6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1325" y="548680"/>
            <a:ext cx="3600400" cy="72234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 smtClean="0"/>
              <a:t>Vă </a:t>
            </a:r>
            <a:r>
              <a:rPr lang="ro-RO" dirty="0" err="1" smtClean="0"/>
              <a:t>mulŢumesc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1606" y="6021288"/>
            <a:ext cx="755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Cristina </a:t>
            </a:r>
            <a:r>
              <a:rPr lang="en-US" dirty="0" err="1" smtClean="0"/>
              <a:t>Popescu</a:t>
            </a:r>
            <a:r>
              <a:rPr lang="en-US" dirty="0" smtClean="0"/>
              <a:t>, </a:t>
            </a:r>
            <a:r>
              <a:rPr lang="en-US" dirty="0" err="1" smtClean="0"/>
              <a:t>Consilier</a:t>
            </a:r>
            <a:r>
              <a:rPr lang="en-US" dirty="0" smtClean="0"/>
              <a:t> ANPM, </a:t>
            </a:r>
            <a:r>
              <a:rPr lang="en-US" dirty="0" err="1" smtClean="0"/>
              <a:t>Direc</a:t>
            </a:r>
            <a:r>
              <a:rPr lang="ro-RO" dirty="0" err="1" smtClean="0"/>
              <a:t>ția</a:t>
            </a:r>
            <a:r>
              <a:rPr lang="ro-RO" dirty="0" smtClean="0"/>
              <a:t> Centru Evaluare Calitate Aer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1" y="3501008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Rapoartele anuale privind starea mediului pentru anul 2014 pentru județele Arad, Timiș, Caraș-Severin și Hunedoara</a:t>
            </a:r>
          </a:p>
          <a:p>
            <a:endParaRPr lang="ro-RO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Rapoarte anuale privind calitatea aerului, </a:t>
            </a:r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pentru județele Arad, Timiș, Caraș-Severin și </a:t>
            </a:r>
            <a:r>
              <a:rPr lang="ro-R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Hunedoara, pentru anul 2014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4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16632"/>
            <a:ext cx="539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EVALUAREA CALITĂŢII AERULUI PRIN RNMCA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501436"/>
            <a:ext cx="9125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Regiunea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valuarea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calităţii aerului înconjurător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în anul 2014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s-a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realizat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rin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intermediul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staţii automate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monitorizare a calităţii aerului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staţii de fond urban şi suburban pentru evaluarea nivelului de fond al pouării,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8 staţii industriale pentru evaluarea aportului emisiilor din surse industriale,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staţii de trafic pentru evaluarea aportului emisiilor din trafic,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1 staţie EMEP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738566"/>
              </p:ext>
            </p:extLst>
          </p:nvPr>
        </p:nvGraphicFramePr>
        <p:xfrm>
          <a:off x="290169" y="2132856"/>
          <a:ext cx="4244824" cy="8915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4424"/>
                <a:gridCol w="2232248"/>
                <a:gridCol w="1368152"/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 Timişoara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urban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 Arad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urban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Municipul Deva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urban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vi-V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Localitatea Moldova Nouă</a:t>
                      </a:r>
                      <a:endParaRPr lang="vi-V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urban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3286259"/>
              </p:ext>
            </p:extLst>
          </p:nvPr>
        </p:nvGraphicFramePr>
        <p:xfrm>
          <a:off x="257785" y="3284984"/>
          <a:ext cx="4277208" cy="6686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3982"/>
                <a:gridCol w="2321872"/>
                <a:gridCol w="1251354"/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Localitatea Carani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suburban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Localitatea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Moraviţa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surban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vi-V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Oraş Nădlac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suburban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1894464"/>
              </p:ext>
            </p:extLst>
          </p:nvPr>
        </p:nvGraphicFramePr>
        <p:xfrm>
          <a:off x="4823025" y="3212976"/>
          <a:ext cx="4032447" cy="1783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6064"/>
                <a:gridCol w="2232248"/>
                <a:gridCol w="1224135"/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 Timişoara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 Lugoj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Municipul Deva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Municipul Hunedoara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vi-V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Oraş Călan</a:t>
                      </a:r>
                      <a:endParaRPr lang="vi-V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Oraş Vulcan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 Reşiţa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Oraş Oţelu Roşu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5828547"/>
              </p:ext>
            </p:extLst>
          </p:nvPr>
        </p:nvGraphicFramePr>
        <p:xfrm>
          <a:off x="3964466" y="1810877"/>
          <a:ext cx="3467100" cy="2228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2000"/>
                <a:gridCol w="1536700"/>
                <a:gridCol w="11684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Muntele Semenic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(EMEP)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1338169"/>
              </p:ext>
            </p:extLst>
          </p:nvPr>
        </p:nvGraphicFramePr>
        <p:xfrm>
          <a:off x="4747309" y="2060848"/>
          <a:ext cx="4244824" cy="8915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4424"/>
                <a:gridCol w="2232248"/>
                <a:gridCol w="1368152"/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 Timişoara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 Timişoara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Trafic-industrie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localitatea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Buchin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4005063"/>
            <a:ext cx="43893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În stații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m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ăsoară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continuu 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concentraţiile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poluanţilor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dioxid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de sulf (SO</a:t>
            </a:r>
            <a:r>
              <a:rPr lang="ro-R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oxizi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de azot (NO</a:t>
            </a:r>
            <a:r>
              <a:rPr lang="ro-R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ro-R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monoxid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de carbon (CO), 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benzen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ro-R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o-R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ozon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(O</a:t>
            </a:r>
            <a:r>
              <a:rPr lang="ro-R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particule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în suspensie (PM</a:t>
            </a:r>
            <a:r>
              <a:rPr lang="ro-R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și PM</a:t>
            </a:r>
            <a:r>
              <a:rPr lang="ro-R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5936" y="5159225"/>
            <a:ext cx="52588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ăsurarea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concentraţiilor de metale grele: 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plumb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(Pb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cadmiu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(Cd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arsen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(As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nichel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(Ni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particule în suspensie şi din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depuneri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 realizează cu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echipamente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Parametrii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meteo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rologici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temperatura, viteza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şi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direcţia vântului,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umiditate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presiune, radiaţie solară, precipitaţii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2870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16632"/>
            <a:ext cx="700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REPARTIZAREA S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AŢIILOR RNMCA PE AGLOMERĂRI ŞI ZONE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3868120"/>
              </p:ext>
            </p:extLst>
          </p:nvPr>
        </p:nvGraphicFramePr>
        <p:xfrm>
          <a:off x="395536" y="548680"/>
          <a:ext cx="5248076" cy="52248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2343"/>
                <a:gridCol w="1136025"/>
                <a:gridCol w="1183651"/>
                <a:gridCol w="1926057"/>
              </a:tblGrid>
              <a:tr h="5852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Aglomerare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Amplasare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 Arad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Arad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43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Oraşul Nădlac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Severin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Reşiţa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Oraşul Oţelu Roşu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Localitatea Moldova Nouă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Localitatea Buchin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7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EM-2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Muntele Semenic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Hunedoara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Deva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Deva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Hunedoara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Oraşul Călan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43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HD-5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Orașul Vulcan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oara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Timişoara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Timişoara</a:t>
                      </a:r>
                      <a:endParaRPr lang="en-US" sz="1400" b="0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Timişoara</a:t>
                      </a:r>
                      <a:endParaRPr lang="en-US" sz="1400" b="0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Timişoara</a:t>
                      </a:r>
                      <a:endParaRPr lang="en-US" sz="1400" b="0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Localitatea Carani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35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Localitatea  Moraviţa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  <a:tr h="143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TM-7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Municipiul</a:t>
                      </a:r>
                      <a:r>
                        <a:rPr lang="ro-RO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Lugoj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52" marR="7952" marT="7952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24128" y="1622405"/>
            <a:ext cx="3419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staţiile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de fond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monitorizează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NO, NO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CO, 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2,5,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parametrii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staţiile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industriale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monitorizează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NO, NO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CO,O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COV,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parametrii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meteo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staţiile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de trafic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monitorizează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NO, NO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CO,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PM10,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staţiile de fond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suburban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 monitorizează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B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NO, NO</a:t>
            </a:r>
            <a:r>
              <a:rPr lang="pt-B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NOx, CO, O</a:t>
            </a:r>
            <a:r>
              <a:rPr lang="pt-B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PM10,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şi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parametrii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meteo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5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arad.ro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5688" y="5342211"/>
            <a:ext cx="2808312" cy="151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1" t="29974" r="17815" b="10065"/>
          <a:stretch/>
        </p:blipFill>
        <p:spPr bwMode="auto">
          <a:xfrm>
            <a:off x="-1" y="0"/>
            <a:ext cx="9101461" cy="425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00" y="1780157"/>
            <a:ext cx="593432" cy="3077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8488" y="1822935"/>
            <a:ext cx="593432" cy="3077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7760" y="1472380"/>
            <a:ext cx="593432" cy="3077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381024"/>
            <a:ext cx="93263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taţia AR1,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tip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trafic/industrie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amplasată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în zonă cu trafic intens;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taţia AR2,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fond urban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amplasat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ă în zonă rezidenţială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Staţia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AR3, fond suburban/trafic, amplasată în oraşul Nădlac,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în apropierea frontierei de stat cu Republica Ungaria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266" y="1772816"/>
            <a:ext cx="184731" cy="3077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3757" y="1822935"/>
            <a:ext cx="184731" cy="3077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1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1" t="15739" r="21771" b="5427"/>
          <a:stretch/>
        </p:blipFill>
        <p:spPr bwMode="auto">
          <a:xfrm>
            <a:off x="0" y="0"/>
            <a:ext cx="651953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anpm.ro/documents/28351/2227805/apm_tm+-+statii.JPG/22c46367-603d-4e60-a738-a1bb42190553?t=14155626028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272" y="5110651"/>
            <a:ext cx="2555776" cy="174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4835272"/>
            <a:ext cx="601447" cy="3077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TM-6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366883"/>
            <a:ext cx="601447" cy="3077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818" y="1412776"/>
            <a:ext cx="6014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TM-2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TM-4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324" y="116632"/>
            <a:ext cx="601447" cy="3077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4398" y="0"/>
            <a:ext cx="262664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 fond suburban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TM-3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– amplasată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în localitatea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Carani.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tip industrial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TM-7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, amplasată în municipiul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Lugoj.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Staţia TM-6, de fond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suburban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amplasată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la Moraviţa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anpm.ro/documents/28351/2227805/apm_tm+-+statii.JPG/22c46367-603d-4e60-a738-a1bb42190553?t=14155626028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396" y="5138035"/>
            <a:ext cx="2555776" cy="174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867029" cy="58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02523" y="0"/>
            <a:ext cx="21339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de trafic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TM-5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amplasat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cu trafic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Staţie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 fond urban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amplasată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zona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centrală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oraşului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Staţie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tip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TM-4 – amplasată în apropierea zonei industriale din sud-estul aglomerării Timişoara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244" y="5859627"/>
            <a:ext cx="268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de trafic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TM-1 amplasat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cu trafic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43" b="2091"/>
          <a:stretch/>
        </p:blipFill>
        <p:spPr bwMode="auto">
          <a:xfrm>
            <a:off x="-72496" y="72008"/>
            <a:ext cx="724026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15919" y="3062432"/>
            <a:ext cx="2659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EM-2 – Semenic– EMEP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600943"/>
            <a:ext cx="593432" cy="3077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6398443"/>
            <a:ext cx="593432" cy="3077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4420" y="2060848"/>
            <a:ext cx="593432" cy="3077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8608" y="1905471"/>
            <a:ext cx="593432" cy="3077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3031641"/>
            <a:ext cx="6126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92280" y="323944"/>
            <a:ext cx="2051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CS-2,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rial,</a:t>
            </a:r>
          </a:p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amplasată în localitatea</a:t>
            </a:r>
          </a:p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Oţelu Roşu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2280" y="6165304"/>
            <a:ext cx="2051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CS-3 de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trafic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amplasată în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localitatea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Moldova Nouă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7764" y="1536139"/>
            <a:ext cx="1976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Staţia CS-4 de trafic, </a:t>
            </a:r>
          </a:p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amplasată în </a:t>
            </a:r>
          </a:p>
          <a:p>
            <a:pPr lvl="0"/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localitatea Buchin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70346" y="2274803"/>
            <a:ext cx="1973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Staţia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CS-1, de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tip industrial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amplasată în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localitatea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eşiţa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www.turistinfo.ro/images/harti_judete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765" y="3861048"/>
            <a:ext cx="1976235" cy="2208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397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4008</TotalTime>
  <Words>2741</Words>
  <Application>Microsoft Office PowerPoint</Application>
  <PresentationFormat>On-screen Show (4:3)</PresentationFormat>
  <Paragraphs>751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Slipstream</vt:lpstr>
      <vt:lpstr>Calitatea aerului în  Regiunea de Dezvoltare Vest</vt:lpstr>
      <vt:lpstr>Regiunea de dezvoltare Vest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FOR@DRILL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POPESCU</dc:creator>
  <cp:lastModifiedBy>User</cp:lastModifiedBy>
  <cp:revision>345</cp:revision>
  <dcterms:created xsi:type="dcterms:W3CDTF">2016-05-19T17:01:14Z</dcterms:created>
  <dcterms:modified xsi:type="dcterms:W3CDTF">2016-06-02T03:40:01Z</dcterms:modified>
</cp:coreProperties>
</file>