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380" y="-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846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579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7945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6176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7024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2613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290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3963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395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7673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540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306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024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835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715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218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5093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03-Jun-16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91078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0350" y="2179319"/>
            <a:ext cx="8825658" cy="3329581"/>
          </a:xfrm>
        </p:spPr>
        <p:txBody>
          <a:bodyPr>
            <a:noAutofit/>
          </a:bodyPr>
          <a:lstStyle/>
          <a:p>
            <a:pPr algn="just"/>
            <a:r>
              <a:rPr lang="en-US" sz="3200" dirty="0"/>
              <a:t>ACTIUNI PREGATITOARE PENTRU DIMINUAREA IMPACTULUI NEGATIV ASUPRA STARII DE SPIRIT A CETATENILOR LA INTRODUCEREA MASURILOR DE REDUCERE A POLUARII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63040" y="953589"/>
            <a:ext cx="94484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/>
              <a:t>Masuri</a:t>
            </a:r>
            <a:r>
              <a:rPr lang="en-US" sz="3600" dirty="0" smtClean="0"/>
              <a:t> </a:t>
            </a:r>
          </a:p>
          <a:p>
            <a:pPr algn="ctr"/>
            <a:r>
              <a:rPr lang="en-US" sz="3600" dirty="0" smtClean="0"/>
              <a:t>din </a:t>
            </a:r>
            <a:r>
              <a:rPr lang="en-US" sz="3600" dirty="0" err="1" smtClean="0"/>
              <a:t>Planul</a:t>
            </a:r>
            <a:r>
              <a:rPr lang="en-US" sz="3600" dirty="0" smtClean="0"/>
              <a:t> de </a:t>
            </a:r>
            <a:r>
              <a:rPr lang="en-US" sz="3600" dirty="0" err="1" smtClean="0"/>
              <a:t>calitatea</a:t>
            </a:r>
            <a:r>
              <a:rPr lang="en-US" sz="3600" dirty="0" smtClean="0"/>
              <a:t> </a:t>
            </a:r>
            <a:r>
              <a:rPr lang="en-US" sz="3600" dirty="0" err="1" smtClean="0"/>
              <a:t>aerului</a:t>
            </a:r>
            <a:r>
              <a:rPr lang="en-US" sz="3600" dirty="0" smtClean="0"/>
              <a:t> BUCURESTI</a:t>
            </a: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xmlns="" val="2294661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MASURI PRIVIND </a:t>
            </a:r>
            <a:r>
              <a:rPr lang="en-US" dirty="0">
                <a:solidFill>
                  <a:srgbClr val="FFFF00"/>
                </a:solidFill>
              </a:rPr>
              <a:t>TRANSPORTUL</a:t>
            </a:r>
            <a:r>
              <a:rPr lang="en-US" dirty="0"/>
              <a:t> URBAN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>
                <a:solidFill>
                  <a:srgbClr val="FFFF00"/>
                </a:solidFill>
              </a:rPr>
              <a:t> 9 </a:t>
            </a:r>
            <a:r>
              <a:rPr lang="en-US" b="1" dirty="0" err="1">
                <a:solidFill>
                  <a:srgbClr val="FFFF00"/>
                </a:solidFill>
              </a:rPr>
              <a:t>Stimularea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achizitionarii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masini</a:t>
            </a:r>
            <a:r>
              <a:rPr lang="en-US" b="1" dirty="0">
                <a:solidFill>
                  <a:srgbClr val="FFFF00"/>
                </a:solidFill>
              </a:rPr>
              <a:t> cu capacitate </a:t>
            </a:r>
            <a:r>
              <a:rPr lang="en-US" b="1" dirty="0" err="1">
                <a:solidFill>
                  <a:srgbClr val="FFFF00"/>
                </a:solidFill>
              </a:rPr>
              <a:t>cilindrica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redusa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>
                <a:solidFill>
                  <a:srgbClr val="FFFF00"/>
                </a:solidFill>
              </a:rPr>
              <a:t>Indicator </a:t>
            </a:r>
            <a:r>
              <a:rPr lang="en-US" b="1" dirty="0" err="1">
                <a:solidFill>
                  <a:srgbClr val="FFFF00"/>
                </a:solidFill>
              </a:rPr>
              <a:t>numar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mașini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achiziționate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err="1">
                <a:solidFill>
                  <a:srgbClr val="FFFF00"/>
                </a:solidFill>
              </a:rPr>
              <a:t>Inlocuirea</a:t>
            </a:r>
            <a:r>
              <a:rPr lang="en-US" b="1" dirty="0">
                <a:solidFill>
                  <a:srgbClr val="FFFF00"/>
                </a:solidFill>
              </a:rPr>
              <a:t> a 20 % din </a:t>
            </a:r>
            <a:r>
              <a:rPr lang="en-US" b="1" dirty="0" err="1">
                <a:solidFill>
                  <a:srgbClr val="FFFF00"/>
                </a:solidFill>
              </a:rPr>
              <a:t>parcul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autoturisme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personale</a:t>
            </a:r>
            <a:r>
              <a:rPr lang="en-US" b="1" dirty="0">
                <a:solidFill>
                  <a:srgbClr val="FFFF00"/>
                </a:solidFill>
              </a:rPr>
              <a:t>, de capacitate </a:t>
            </a:r>
            <a:r>
              <a:rPr lang="en-US" b="1" dirty="0" err="1">
                <a:solidFill>
                  <a:srgbClr val="FFFF00"/>
                </a:solidFill>
              </a:rPr>
              <a:t>cilindrică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medie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sau</a:t>
            </a:r>
            <a:r>
              <a:rPr lang="en-US" b="1" dirty="0">
                <a:solidFill>
                  <a:srgbClr val="FFFF00"/>
                </a:solidFill>
              </a:rPr>
              <a:t> mare - cu </a:t>
            </a:r>
            <a:r>
              <a:rPr lang="en-US" b="1" dirty="0" err="1">
                <a:solidFill>
                  <a:srgbClr val="FFFF00"/>
                </a:solidFill>
              </a:rPr>
              <a:t>autoturisme</a:t>
            </a:r>
            <a:r>
              <a:rPr lang="en-US" b="1" dirty="0">
                <a:solidFill>
                  <a:srgbClr val="FFFF00"/>
                </a:solidFill>
              </a:rPr>
              <a:t> de capacitate </a:t>
            </a:r>
            <a:r>
              <a:rPr lang="en-US" b="1" dirty="0" err="1">
                <a:solidFill>
                  <a:srgbClr val="FFFF00"/>
                </a:solidFill>
              </a:rPr>
              <a:t>cilindrică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mică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respectă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normele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poluare</a:t>
            </a:r>
            <a:r>
              <a:rPr lang="en-US" b="1" dirty="0">
                <a:solidFill>
                  <a:srgbClr val="FFFF00"/>
                </a:solidFill>
              </a:rPr>
              <a:t> EURO (de la EURO 1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sus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Efect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b="1" dirty="0" err="1">
                <a:solidFill>
                  <a:srgbClr val="FFFF00"/>
                </a:solidFill>
              </a:rPr>
              <a:t>reducere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cu</a:t>
            </a:r>
            <a:endParaRPr lang="en-US" b="1" dirty="0">
              <a:solidFill>
                <a:srgbClr val="FFFF00"/>
              </a:solidFill>
            </a:endParaRPr>
          </a:p>
          <a:p>
            <a:pPr lvl="1"/>
            <a:r>
              <a:rPr lang="en-US" b="1" dirty="0">
                <a:solidFill>
                  <a:srgbClr val="FFFF00"/>
                </a:solidFill>
              </a:rPr>
              <a:t>1,4 % din NOx</a:t>
            </a:r>
          </a:p>
          <a:p>
            <a:pPr lvl="1"/>
            <a:r>
              <a:rPr lang="en-US" b="1" dirty="0">
                <a:solidFill>
                  <a:srgbClr val="FFFF00"/>
                </a:solidFill>
              </a:rPr>
              <a:t>0,7 % din PM10 </a:t>
            </a:r>
            <a:r>
              <a:rPr lang="en-US" b="1" dirty="0" err="1" smtClean="0">
                <a:solidFill>
                  <a:srgbClr val="FFFF00"/>
                </a:solidFill>
              </a:rPr>
              <a:t>esapament</a:t>
            </a:r>
            <a:endParaRPr lang="en-US" b="1" dirty="0">
              <a:solidFill>
                <a:srgbClr val="FFFF00"/>
              </a:solidFill>
            </a:endParaRPr>
          </a:p>
          <a:p>
            <a:pPr lvl="1"/>
            <a:r>
              <a:rPr lang="en-US" b="1" dirty="0">
                <a:solidFill>
                  <a:srgbClr val="FFFF00"/>
                </a:solidFill>
              </a:rPr>
              <a:t>a </a:t>
            </a:r>
            <a:r>
              <a:rPr lang="en-US" b="1" dirty="0" err="1">
                <a:solidFill>
                  <a:srgbClr val="FFFF00"/>
                </a:solidFill>
              </a:rPr>
              <a:t>emisiilor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totale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aferente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traficului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rutier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462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MASURI PRIVIND </a:t>
            </a:r>
            <a:r>
              <a:rPr lang="en-US" dirty="0">
                <a:solidFill>
                  <a:srgbClr val="FFFF00"/>
                </a:solidFill>
              </a:rPr>
              <a:t>TRANSPORTUL</a:t>
            </a:r>
            <a:r>
              <a:rPr lang="en-US" dirty="0"/>
              <a:t> URBAN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10 </a:t>
            </a:r>
            <a:r>
              <a:rPr lang="en-GB" b="1" dirty="0" err="1">
                <a:solidFill>
                  <a:srgbClr val="FFFF00"/>
                </a:solidFill>
              </a:rPr>
              <a:t>Stimularea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 smtClean="0">
                <a:solidFill>
                  <a:srgbClr val="FFFF00"/>
                </a:solidFill>
              </a:rPr>
              <a:t>achizitionarii</a:t>
            </a:r>
            <a:r>
              <a:rPr lang="en-GB" b="1" dirty="0" smtClean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masinilor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hibrid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>
                <a:solidFill>
                  <a:srgbClr val="FFFF00"/>
                </a:solidFill>
              </a:rPr>
              <a:t>sau</a:t>
            </a:r>
            <a:r>
              <a:rPr lang="en-GB" b="1" dirty="0">
                <a:solidFill>
                  <a:srgbClr val="FFFF00"/>
                </a:solidFill>
              </a:rPr>
              <a:t> </a:t>
            </a:r>
            <a:r>
              <a:rPr lang="en-GB" b="1" dirty="0" err="1" smtClean="0">
                <a:solidFill>
                  <a:srgbClr val="FFFF00"/>
                </a:solidFill>
              </a:rPr>
              <a:t>electrice</a:t>
            </a:r>
            <a:endParaRPr lang="en-GB" b="1" dirty="0" smtClean="0">
              <a:solidFill>
                <a:srgbClr val="FFFF00"/>
              </a:solidFill>
            </a:endParaRPr>
          </a:p>
          <a:p>
            <a:r>
              <a:rPr lang="en-GB" b="1" dirty="0" smtClean="0">
                <a:solidFill>
                  <a:srgbClr val="FFFF00"/>
                </a:solidFill>
              </a:rPr>
              <a:t>Indicator: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mașini</a:t>
            </a:r>
            <a:r>
              <a:rPr lang="en-US" dirty="0"/>
              <a:t> </a:t>
            </a:r>
            <a:r>
              <a:rPr lang="en-US" dirty="0" err="1"/>
              <a:t>achiziționate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err="1">
                <a:solidFill>
                  <a:srgbClr val="FFFF00"/>
                </a:solidFill>
              </a:rPr>
              <a:t>Scenariu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baza</a:t>
            </a:r>
            <a:r>
              <a:rPr lang="en-US" b="1" dirty="0">
                <a:solidFill>
                  <a:srgbClr val="FFFF00"/>
                </a:solidFill>
              </a:rPr>
              <a:t> = </a:t>
            </a:r>
            <a:r>
              <a:rPr lang="en-US" b="1" dirty="0" err="1">
                <a:solidFill>
                  <a:srgbClr val="FFFF00"/>
                </a:solidFill>
              </a:rPr>
              <a:t>inlocuirea</a:t>
            </a:r>
            <a:r>
              <a:rPr lang="en-US" b="1" dirty="0">
                <a:solidFill>
                  <a:srgbClr val="FFFF00"/>
                </a:solidFill>
              </a:rPr>
              <a:t> a 20 % din </a:t>
            </a:r>
            <a:r>
              <a:rPr lang="en-US" b="1" dirty="0" err="1">
                <a:solidFill>
                  <a:srgbClr val="FFFF00"/>
                </a:solidFill>
              </a:rPr>
              <a:t>parcul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autoturisme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autoutilitare</a:t>
            </a:r>
            <a:r>
              <a:rPr lang="en-US" b="1" dirty="0">
                <a:solidFill>
                  <a:srgbClr val="FFFF00"/>
                </a:solidFill>
              </a:rPr>
              <a:t>, non EURO 6 - cu EURO 6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Aplicare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masura</a:t>
            </a:r>
            <a:r>
              <a:rPr lang="en-US" b="1" dirty="0">
                <a:solidFill>
                  <a:srgbClr val="FFFF00"/>
                </a:solidFill>
              </a:rPr>
              <a:t> = </a:t>
            </a:r>
            <a:r>
              <a:rPr lang="en-US" b="1" dirty="0" err="1">
                <a:solidFill>
                  <a:srgbClr val="FFFF00"/>
                </a:solidFill>
              </a:rPr>
              <a:t>inlocuirea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suplimentara</a:t>
            </a:r>
            <a:r>
              <a:rPr lang="en-US" b="1" dirty="0">
                <a:solidFill>
                  <a:srgbClr val="FFFF00"/>
                </a:solidFill>
              </a:rPr>
              <a:t> a 10 % din </a:t>
            </a:r>
            <a:r>
              <a:rPr lang="en-US" b="1" dirty="0" err="1">
                <a:solidFill>
                  <a:srgbClr val="FFFF00"/>
                </a:solidFill>
              </a:rPr>
              <a:t>parcul</a:t>
            </a:r>
            <a:r>
              <a:rPr lang="en-US" b="1" dirty="0">
                <a:solidFill>
                  <a:srgbClr val="FFFF00"/>
                </a:solidFill>
              </a:rPr>
              <a:t> non EURO 6 </a:t>
            </a:r>
            <a:r>
              <a:rPr lang="en-US" b="1" dirty="0" err="1">
                <a:solidFill>
                  <a:srgbClr val="FFFF00"/>
                </a:solidFill>
              </a:rPr>
              <a:t>ramas</a:t>
            </a:r>
            <a:r>
              <a:rPr lang="en-US" b="1" dirty="0">
                <a:solidFill>
                  <a:srgbClr val="FFFF00"/>
                </a:solidFill>
              </a:rPr>
              <a:t>, cu </a:t>
            </a:r>
            <a:r>
              <a:rPr lang="en-US" b="1" dirty="0" err="1">
                <a:solidFill>
                  <a:srgbClr val="FFFF00"/>
                </a:solidFill>
              </a:rPr>
              <a:t>vehicule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electrice</a:t>
            </a:r>
            <a:endParaRPr lang="en-US" b="1" dirty="0">
              <a:solidFill>
                <a:srgbClr val="FFFF00"/>
              </a:solidFill>
            </a:endParaRPr>
          </a:p>
          <a:p>
            <a:r>
              <a:rPr lang="en-US" b="1" dirty="0" err="1">
                <a:solidFill>
                  <a:srgbClr val="FFFF00"/>
                </a:solidFill>
              </a:rPr>
              <a:t>Efect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b="1" dirty="0" err="1">
                <a:solidFill>
                  <a:srgbClr val="FFFF00"/>
                </a:solidFill>
              </a:rPr>
              <a:t>reducere</a:t>
            </a:r>
            <a:r>
              <a:rPr lang="en-US" b="1" dirty="0">
                <a:solidFill>
                  <a:srgbClr val="FFFF00"/>
                </a:solidFill>
              </a:rPr>
              <a:t> cu</a:t>
            </a:r>
          </a:p>
          <a:p>
            <a:r>
              <a:rPr lang="en-US" b="1" dirty="0">
                <a:solidFill>
                  <a:srgbClr val="FFFF00"/>
                </a:solidFill>
              </a:rPr>
              <a:t>16,5 % din NOx</a:t>
            </a:r>
          </a:p>
          <a:p>
            <a:r>
              <a:rPr lang="en-US" b="1" dirty="0">
                <a:solidFill>
                  <a:srgbClr val="FFFF00"/>
                </a:solidFill>
              </a:rPr>
              <a:t>17 % din PM10 </a:t>
            </a:r>
            <a:r>
              <a:rPr lang="en-US" b="1" dirty="0" err="1">
                <a:solidFill>
                  <a:srgbClr val="FFFF00"/>
                </a:solidFill>
              </a:rPr>
              <a:t>esapament</a:t>
            </a:r>
            <a:r>
              <a:rPr lang="en-US" b="1" dirty="0">
                <a:solidFill>
                  <a:srgbClr val="FFFF00"/>
                </a:solidFill>
              </a:rPr>
              <a:t>,</a:t>
            </a:r>
          </a:p>
          <a:p>
            <a:r>
              <a:rPr lang="en-US" b="1" dirty="0">
                <a:solidFill>
                  <a:srgbClr val="FFFF00"/>
                </a:solidFill>
              </a:rPr>
              <a:t>a </a:t>
            </a:r>
            <a:r>
              <a:rPr lang="en-US" b="1" dirty="0" err="1">
                <a:solidFill>
                  <a:srgbClr val="FFFF00"/>
                </a:solidFill>
              </a:rPr>
              <a:t>emisiilor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totale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aferente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traficului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rutier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efect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cumulat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trecerea</a:t>
            </a:r>
            <a:r>
              <a:rPr lang="en-US" b="1" dirty="0">
                <a:solidFill>
                  <a:srgbClr val="FFFF00"/>
                </a:solidFill>
              </a:rPr>
              <a:t> a 20 % din </a:t>
            </a:r>
            <a:r>
              <a:rPr lang="en-US" b="1" dirty="0" err="1">
                <a:solidFill>
                  <a:srgbClr val="FFFF00"/>
                </a:solidFill>
              </a:rPr>
              <a:t>parc</a:t>
            </a:r>
            <a:r>
              <a:rPr lang="en-US" b="1" dirty="0">
                <a:solidFill>
                  <a:srgbClr val="FFFF00"/>
                </a:solidFill>
              </a:rPr>
              <a:t> la EURO 6)</a:t>
            </a:r>
          </a:p>
        </p:txBody>
      </p:sp>
    </p:spTree>
    <p:extLst>
      <p:ext uri="{BB962C8B-B14F-4D97-AF65-F5344CB8AC3E}">
        <p14:creationId xmlns:p14="http://schemas.microsoft.com/office/powerpoint/2010/main" xmlns="" val="227552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MASURI PRIVIND </a:t>
            </a:r>
            <a:r>
              <a:rPr lang="en-US" dirty="0">
                <a:solidFill>
                  <a:srgbClr val="FFFF00"/>
                </a:solidFill>
              </a:rPr>
              <a:t>TRANSPORTUL</a:t>
            </a:r>
            <a:r>
              <a:rPr lang="en-US" dirty="0"/>
              <a:t> URBAN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11 </a:t>
            </a:r>
            <a:r>
              <a:rPr lang="en-US" b="1" dirty="0" err="1" smtClean="0">
                <a:solidFill>
                  <a:srgbClr val="FFFF00"/>
                </a:solidFill>
              </a:rPr>
              <a:t>Stimularea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introducerii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vehiculelor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hibride</a:t>
            </a:r>
            <a:r>
              <a:rPr lang="en-US" b="1" dirty="0">
                <a:solidFill>
                  <a:srgbClr val="FFFF00"/>
                </a:solidFill>
              </a:rPr>
              <a:t> in </a:t>
            </a:r>
            <a:r>
              <a:rPr lang="en-US" b="1" dirty="0" err="1">
                <a:solidFill>
                  <a:srgbClr val="FFFF00"/>
                </a:solidFill>
              </a:rPr>
              <a:t>activitatea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taximetrie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b="1" dirty="0" smtClean="0"/>
              <a:t>Indicator </a:t>
            </a:r>
            <a:r>
              <a:rPr lang="en-US" b="1" dirty="0" err="1" smtClean="0"/>
              <a:t>numar</a:t>
            </a:r>
            <a:r>
              <a:rPr lang="en-US" b="1" dirty="0" smtClean="0"/>
              <a:t> </a:t>
            </a:r>
            <a:r>
              <a:rPr lang="en-US" b="1" dirty="0" err="1"/>
              <a:t>masini</a:t>
            </a:r>
            <a:r>
              <a:rPr lang="en-US" b="1" dirty="0"/>
              <a:t> </a:t>
            </a:r>
            <a:r>
              <a:rPr lang="en-US" b="1" dirty="0" err="1"/>
              <a:t>hibride</a:t>
            </a:r>
            <a:r>
              <a:rPr lang="en-US" b="1" dirty="0"/>
              <a:t> cu </a:t>
            </a:r>
            <a:r>
              <a:rPr lang="en-US" b="1" dirty="0" err="1"/>
              <a:t>licenta</a:t>
            </a:r>
            <a:r>
              <a:rPr lang="en-US" b="1" dirty="0"/>
              <a:t> taxi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necuantificabila</a:t>
            </a: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b="1" dirty="0">
              <a:solidFill>
                <a:srgbClr val="FFFF00"/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12 </a:t>
            </a:r>
            <a:r>
              <a:rPr lang="it-IT" b="1" dirty="0">
                <a:solidFill>
                  <a:srgbClr val="FFFF00"/>
                </a:solidFill>
              </a:rPr>
              <a:t>Descurajarea detinerii mai multor autoturisme pe </a:t>
            </a:r>
            <a:r>
              <a:rPr lang="it-IT" b="1" dirty="0" smtClean="0">
                <a:solidFill>
                  <a:srgbClr val="FFFF00"/>
                </a:solidFill>
              </a:rPr>
              <a:t>persoana/familie</a:t>
            </a:r>
          </a:p>
          <a:p>
            <a:pPr algn="just"/>
            <a:r>
              <a:rPr lang="en-US" b="1" dirty="0" smtClean="0"/>
              <a:t>Indicator </a:t>
            </a:r>
            <a:r>
              <a:rPr lang="pt-BR" b="1" dirty="0"/>
              <a:t>Numar mediu de autovehicule pe </a:t>
            </a:r>
            <a:r>
              <a:rPr lang="pt-BR" b="1" dirty="0" smtClean="0"/>
              <a:t>persoana/familie</a:t>
            </a:r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necuantificabila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0742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00416"/>
            <a:ext cx="8610600" cy="989557"/>
          </a:xfrm>
        </p:spPr>
        <p:txBody>
          <a:bodyPr>
            <a:normAutofit/>
          </a:bodyPr>
          <a:lstStyle/>
          <a:p>
            <a:r>
              <a:rPr lang="en-US" dirty="0"/>
              <a:t>TRANSPORT IN COMUN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0910"/>
            <a:ext cx="10820400" cy="4577775"/>
          </a:xfrm>
        </p:spPr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13 </a:t>
            </a:r>
            <a:r>
              <a:rPr lang="en-US" b="1" dirty="0" err="1">
                <a:solidFill>
                  <a:srgbClr val="FFFF00"/>
                </a:solidFill>
              </a:rPr>
              <a:t>Promovarea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utilizării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transportului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rgbClr val="FFFF00"/>
                </a:solidFill>
              </a:rPr>
              <a:t>public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Regândirea</a:t>
            </a:r>
            <a:r>
              <a:rPr lang="en-US" dirty="0"/>
              <a:t> </a:t>
            </a:r>
            <a:r>
              <a:rPr lang="en-US" dirty="0" err="1"/>
              <a:t>traseelor</a:t>
            </a:r>
            <a:r>
              <a:rPr lang="en-US" dirty="0"/>
              <a:t> de transport urban in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noului</a:t>
            </a:r>
            <a:r>
              <a:rPr lang="en-US" dirty="0"/>
              <a:t> Master Plan de </a:t>
            </a:r>
            <a:r>
              <a:rPr lang="en-US" dirty="0" err="1"/>
              <a:t>Mobilitate</a:t>
            </a:r>
            <a:r>
              <a:rPr lang="en-US" dirty="0"/>
              <a:t> Urbana,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aşa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poata</a:t>
            </a:r>
            <a:r>
              <a:rPr lang="en-US" dirty="0"/>
              <a:t> fi </a:t>
            </a:r>
            <a:r>
              <a:rPr lang="en-US" dirty="0" err="1"/>
              <a:t>satisfacut</a:t>
            </a:r>
            <a:r>
              <a:rPr lang="en-US" dirty="0"/>
              <a:t> </a:t>
            </a:r>
            <a:r>
              <a:rPr lang="en-US" dirty="0" err="1"/>
              <a:t>necesarul</a:t>
            </a:r>
            <a:r>
              <a:rPr lang="en-US" dirty="0"/>
              <a:t> real de transport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poată</a:t>
            </a:r>
            <a:r>
              <a:rPr lang="en-US" dirty="0"/>
              <a:t> </a:t>
            </a:r>
            <a:r>
              <a:rPr lang="en-US" dirty="0" err="1"/>
              <a:t>traversa</a:t>
            </a:r>
            <a:r>
              <a:rPr lang="en-US" dirty="0"/>
              <a:t> </a:t>
            </a:r>
            <a:r>
              <a:rPr lang="en-US" dirty="0" err="1"/>
              <a:t>oraşul</a:t>
            </a:r>
            <a:r>
              <a:rPr lang="en-US" dirty="0"/>
              <a:t> cu </a:t>
            </a:r>
            <a:r>
              <a:rPr lang="en-US" dirty="0" err="1"/>
              <a:t>cât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puține</a:t>
            </a:r>
            <a:r>
              <a:rPr lang="en-US" dirty="0"/>
              <a:t> </a:t>
            </a:r>
            <a:r>
              <a:rPr lang="en-US" dirty="0" err="1"/>
              <a:t>mijloace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Revenirea</a:t>
            </a:r>
            <a:r>
              <a:rPr lang="en-US" dirty="0" smtClean="0"/>
              <a:t> </a:t>
            </a:r>
            <a:r>
              <a:rPr lang="en-US" dirty="0"/>
              <a:t>la un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comun</a:t>
            </a:r>
            <a:r>
              <a:rPr lang="en-US" dirty="0"/>
              <a:t> de </a:t>
            </a:r>
            <a:r>
              <a:rPr lang="en-US" dirty="0" err="1"/>
              <a:t>abonamente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traficul</a:t>
            </a:r>
            <a:r>
              <a:rPr lang="en-US" dirty="0"/>
              <a:t> urban,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deplasarea</a:t>
            </a:r>
            <a:r>
              <a:rPr lang="en-US" dirty="0"/>
              <a:t> cu </a:t>
            </a:r>
            <a:r>
              <a:rPr lang="en-US" dirty="0" err="1"/>
              <a:t>aceleasi</a:t>
            </a:r>
            <a:r>
              <a:rPr lang="en-US" dirty="0"/>
              <a:t> </a:t>
            </a:r>
            <a:r>
              <a:rPr lang="en-US" dirty="0" err="1"/>
              <a:t>costuri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putea</a:t>
            </a:r>
            <a:r>
              <a:rPr lang="en-US" dirty="0"/>
              <a:t> face o </a:t>
            </a:r>
            <a:r>
              <a:rPr lang="en-US" dirty="0" err="1"/>
              <a:t>comparaţie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preţul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abonament</a:t>
            </a:r>
            <a:r>
              <a:rPr lang="en-US" dirty="0"/>
              <a:t> lunar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preţul</a:t>
            </a:r>
            <a:r>
              <a:rPr lang="en-US" dirty="0"/>
              <a:t> </a:t>
            </a:r>
            <a:r>
              <a:rPr lang="en-US" dirty="0" err="1"/>
              <a:t>utilizarii</a:t>
            </a:r>
            <a:r>
              <a:rPr lang="en-US" dirty="0"/>
              <a:t> </a:t>
            </a:r>
            <a:r>
              <a:rPr lang="en-US" dirty="0" err="1"/>
              <a:t>autovehiculului</a:t>
            </a:r>
            <a:r>
              <a:rPr lang="en-US" dirty="0"/>
              <a:t> personal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oraş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Realizarea</a:t>
            </a:r>
            <a:r>
              <a:rPr lang="en-US" dirty="0"/>
              <a:t> de </a:t>
            </a:r>
            <a:r>
              <a:rPr lang="en-US" dirty="0" err="1"/>
              <a:t>statii</a:t>
            </a:r>
            <a:r>
              <a:rPr lang="en-US" dirty="0"/>
              <a:t> de transport </a:t>
            </a:r>
            <a:r>
              <a:rPr lang="en-US" dirty="0" err="1"/>
              <a:t>intermodale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cuprinda</a:t>
            </a:r>
            <a:r>
              <a:rPr lang="en-US" dirty="0"/>
              <a:t>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tipurile</a:t>
            </a:r>
            <a:r>
              <a:rPr lang="en-US" dirty="0"/>
              <a:t> de transport urban (de </a:t>
            </a:r>
            <a:r>
              <a:rPr lang="en-US" dirty="0" err="1"/>
              <a:t>suprafata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subteran</a:t>
            </a:r>
            <a:r>
              <a:rPr lang="en-US" dirty="0"/>
              <a:t>).</a:t>
            </a:r>
            <a:br>
              <a:rPr lang="en-US" dirty="0"/>
            </a:br>
            <a:r>
              <a:rPr 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Indicator :</a:t>
            </a:r>
            <a:r>
              <a:rPr lang="en-US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Procentul</a:t>
            </a:r>
            <a:r>
              <a:rPr 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de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calatorii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zilnice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efectuate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mijloace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de transport in </a:t>
            </a:r>
            <a:r>
              <a:rPr lang="en-US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comun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, din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necesarul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calatorii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stabilit</a:t>
            </a: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in Master Plan </a:t>
            </a:r>
            <a:endParaRPr lang="en-US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Realizarea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scenariilor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estimare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reducerii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fi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doar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dupa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finalizarea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Master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Planului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Mobilitate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obtinerea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datelor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reale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933895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513282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TRANSPORT IN COMUN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7656"/>
            <a:ext cx="10820400" cy="4941030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14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Alocarea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benzii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circulatie</a:t>
            </a:r>
            <a:r>
              <a:rPr lang="en-US" b="1" dirty="0">
                <a:solidFill>
                  <a:srgbClr val="FFFF00"/>
                </a:solidFill>
              </a:rPr>
              <a:t> nr.1 </a:t>
            </a:r>
            <a:r>
              <a:rPr lang="en-US" b="1" dirty="0" err="1">
                <a:solidFill>
                  <a:srgbClr val="FFFF00"/>
                </a:solidFill>
              </a:rPr>
              <a:t>doar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transportul</a:t>
            </a:r>
            <a:r>
              <a:rPr lang="en-US" b="1" dirty="0">
                <a:solidFill>
                  <a:srgbClr val="FFFF00"/>
                </a:solidFill>
              </a:rPr>
              <a:t> in </a:t>
            </a:r>
            <a:r>
              <a:rPr lang="en-US" b="1" dirty="0" err="1">
                <a:solidFill>
                  <a:srgbClr val="FFFF00"/>
                </a:solidFill>
              </a:rPr>
              <a:t>comun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vehicule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interventie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arterele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</a:t>
            </a:r>
            <a:r>
              <a:rPr lang="en-US" b="1" dirty="0">
                <a:solidFill>
                  <a:srgbClr val="FFFF00"/>
                </a:solidFill>
              </a:rPr>
              <a:t> care </a:t>
            </a:r>
            <a:r>
              <a:rPr lang="en-US" b="1" dirty="0" err="1">
                <a:solidFill>
                  <a:srgbClr val="FFFF00"/>
                </a:solidFill>
              </a:rPr>
              <a:t>exista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trasee</a:t>
            </a:r>
            <a:r>
              <a:rPr lang="en-US" b="1" dirty="0">
                <a:solidFill>
                  <a:srgbClr val="FFFF00"/>
                </a:solidFill>
              </a:rPr>
              <a:t> de transport in </a:t>
            </a:r>
            <a:r>
              <a:rPr lang="en-US" b="1" dirty="0" err="1">
                <a:solidFill>
                  <a:srgbClr val="FFFF00"/>
                </a:solidFill>
              </a:rPr>
              <a:t>comun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 err="1"/>
              <a:t>Masura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conduce la </a:t>
            </a:r>
            <a:r>
              <a:rPr lang="en-US" dirty="0" err="1"/>
              <a:t>reducerea</a:t>
            </a:r>
            <a:r>
              <a:rPr lang="en-US" dirty="0"/>
              <a:t> </a:t>
            </a:r>
            <a:r>
              <a:rPr lang="en-US" dirty="0" err="1"/>
              <a:t>timpului</a:t>
            </a:r>
            <a:r>
              <a:rPr lang="en-US" dirty="0"/>
              <a:t> de </a:t>
            </a:r>
            <a:r>
              <a:rPr lang="en-US" dirty="0" err="1"/>
              <a:t>deplasare</a:t>
            </a:r>
            <a:r>
              <a:rPr lang="en-US" dirty="0"/>
              <a:t> la </a:t>
            </a:r>
            <a:r>
              <a:rPr lang="en-US" dirty="0" err="1"/>
              <a:t>locurile</a:t>
            </a:r>
            <a:r>
              <a:rPr lang="en-US" dirty="0"/>
              <a:t> de </a:t>
            </a:r>
            <a:r>
              <a:rPr lang="en-US" dirty="0" err="1"/>
              <a:t>munca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in </a:t>
            </a:r>
            <a:r>
              <a:rPr lang="en-US" dirty="0" err="1"/>
              <a:t>zonele</a:t>
            </a:r>
            <a:r>
              <a:rPr lang="en-US" dirty="0"/>
              <a:t> </a:t>
            </a:r>
            <a:r>
              <a:rPr lang="en-US" dirty="0" err="1"/>
              <a:t>comerciale</a:t>
            </a:r>
            <a:r>
              <a:rPr lang="en-US" dirty="0"/>
              <a:t>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contribui</a:t>
            </a:r>
            <a:r>
              <a:rPr lang="en-US" dirty="0"/>
              <a:t> la </a:t>
            </a:r>
            <a:r>
              <a:rPr lang="en-US" dirty="0" err="1"/>
              <a:t>incurajarea</a:t>
            </a:r>
            <a:r>
              <a:rPr lang="en-US" dirty="0"/>
              <a:t> </a:t>
            </a:r>
            <a:r>
              <a:rPr lang="en-US" dirty="0" err="1"/>
              <a:t>cetatenilor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circule</a:t>
            </a:r>
            <a:r>
              <a:rPr lang="en-US" dirty="0"/>
              <a:t> cu </a:t>
            </a:r>
            <a:r>
              <a:rPr lang="en-US" dirty="0" err="1"/>
              <a:t>mijloacele</a:t>
            </a:r>
            <a:r>
              <a:rPr lang="en-US" dirty="0"/>
              <a:t> de transport in </a:t>
            </a:r>
            <a:r>
              <a:rPr lang="en-US" dirty="0" err="1"/>
              <a:t>comun</a:t>
            </a:r>
            <a:r>
              <a:rPr lang="en-US" dirty="0"/>
              <a:t>.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b="1" dirty="0" err="1" smtClean="0"/>
              <a:t>Indicator</a:t>
            </a:r>
            <a:r>
              <a:rPr lang="en-US" b="1" dirty="0" err="1"/>
              <a:t>Procentul</a:t>
            </a:r>
            <a:r>
              <a:rPr lang="en-US" b="1" dirty="0"/>
              <a:t> de </a:t>
            </a:r>
            <a:r>
              <a:rPr lang="en-US" b="1" dirty="0" err="1"/>
              <a:t>calatorii</a:t>
            </a:r>
            <a:r>
              <a:rPr lang="en-US" b="1" dirty="0"/>
              <a:t> </a:t>
            </a:r>
            <a:r>
              <a:rPr lang="en-US" b="1" dirty="0" err="1"/>
              <a:t>zilnice</a:t>
            </a:r>
            <a:r>
              <a:rPr lang="en-US" b="1" dirty="0"/>
              <a:t> </a:t>
            </a:r>
            <a:r>
              <a:rPr lang="en-US" b="1" dirty="0" err="1"/>
              <a:t>efectuate</a:t>
            </a:r>
            <a:r>
              <a:rPr lang="en-US" b="1" dirty="0"/>
              <a:t> cu </a:t>
            </a:r>
            <a:r>
              <a:rPr lang="en-US" b="1" dirty="0" err="1"/>
              <a:t>mijloace</a:t>
            </a:r>
            <a:r>
              <a:rPr lang="en-US" b="1" dirty="0"/>
              <a:t> de transport in </a:t>
            </a:r>
            <a:r>
              <a:rPr lang="en-US" b="1" dirty="0" err="1"/>
              <a:t>comun</a:t>
            </a:r>
            <a:r>
              <a:rPr lang="en-US" b="1" dirty="0"/>
              <a:t>, din </a:t>
            </a:r>
            <a:r>
              <a:rPr lang="en-US" b="1" dirty="0" err="1"/>
              <a:t>necesarul</a:t>
            </a:r>
            <a:r>
              <a:rPr lang="en-US" b="1" dirty="0"/>
              <a:t> de </a:t>
            </a:r>
            <a:r>
              <a:rPr lang="en-US" b="1" dirty="0" err="1"/>
              <a:t>calatorii</a:t>
            </a:r>
            <a:r>
              <a:rPr lang="en-US" b="1" dirty="0"/>
              <a:t> </a:t>
            </a:r>
            <a:r>
              <a:rPr lang="en-US" b="1" dirty="0" err="1"/>
              <a:t>stabilit</a:t>
            </a:r>
            <a:r>
              <a:rPr lang="en-US" b="1" dirty="0"/>
              <a:t> in Master Plan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Scenariu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Realizarea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scenariilor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estimare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reducerii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fi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doar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dupa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finalizarea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Master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Planului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Mobilitate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obtinerea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datelor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reale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15 </a:t>
            </a:r>
            <a:r>
              <a:rPr lang="pt-BR" b="1" dirty="0" smtClean="0">
                <a:solidFill>
                  <a:srgbClr val="FFFF00"/>
                </a:solidFill>
              </a:rPr>
              <a:t>Extinderea </a:t>
            </a:r>
            <a:r>
              <a:rPr lang="pt-BR" b="1" dirty="0">
                <a:solidFill>
                  <a:srgbClr val="FFFF00"/>
                </a:solidFill>
              </a:rPr>
              <a:t>gradului de utilizare a troleibuzelor pentru transportul </a:t>
            </a:r>
            <a:r>
              <a:rPr lang="pt-BR" b="1" dirty="0" smtClean="0">
                <a:solidFill>
                  <a:srgbClr val="FFFF00"/>
                </a:solidFill>
              </a:rPr>
              <a:t>public.</a:t>
            </a:r>
            <a:r>
              <a:rPr lang="en-US" dirty="0"/>
              <a:t> </a:t>
            </a:r>
            <a:r>
              <a:rPr lang="en-US" dirty="0" err="1"/>
              <a:t>Inlocuirea</a:t>
            </a:r>
            <a:r>
              <a:rPr lang="en-US" dirty="0"/>
              <a:t> </a:t>
            </a:r>
            <a:r>
              <a:rPr lang="en-US" dirty="0" err="1"/>
              <a:t>traseelor</a:t>
            </a:r>
            <a:r>
              <a:rPr lang="en-US" dirty="0"/>
              <a:t> de </a:t>
            </a:r>
            <a:r>
              <a:rPr lang="en-US" dirty="0" err="1"/>
              <a:t>autobuze</a:t>
            </a:r>
            <a:r>
              <a:rPr lang="en-US" dirty="0"/>
              <a:t> cu </a:t>
            </a:r>
            <a:r>
              <a:rPr lang="en-US" dirty="0" err="1"/>
              <a:t>troleibuze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/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trasee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utilizeze</a:t>
            </a:r>
            <a:r>
              <a:rPr lang="en-US" dirty="0"/>
              <a:t> </a:t>
            </a:r>
            <a:r>
              <a:rPr lang="en-US" dirty="0" err="1"/>
              <a:t>troleibuze</a:t>
            </a:r>
            <a:r>
              <a:rPr lang="en-US" dirty="0"/>
              <a:t>. </a:t>
            </a:r>
            <a:endParaRPr lang="pt-BR" b="1" dirty="0" smtClean="0">
              <a:solidFill>
                <a:srgbClr val="FFFF00"/>
              </a:solidFill>
            </a:endParaRPr>
          </a:p>
          <a:p>
            <a:pPr algn="just"/>
            <a:r>
              <a:rPr lang="en-US" b="1" dirty="0" smtClean="0"/>
              <a:t>Indicator </a:t>
            </a:r>
            <a:r>
              <a:rPr lang="it-IT" dirty="0"/>
              <a:t>nr. troleibuze noi achiziționate; lungime trasee noi 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3103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IN COMUN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Scenariu</a:t>
            </a:r>
            <a:r>
              <a:rPr lang="en-US" dirty="0"/>
              <a:t>: </a:t>
            </a:r>
            <a:r>
              <a:rPr lang="en-US" dirty="0" err="1"/>
              <a:t>Inlocuirea</a:t>
            </a:r>
            <a:r>
              <a:rPr lang="en-US" dirty="0"/>
              <a:t> a 100 % din </a:t>
            </a:r>
            <a:r>
              <a:rPr lang="en-US" dirty="0" err="1"/>
              <a:t>parcul</a:t>
            </a:r>
            <a:r>
              <a:rPr lang="en-US" dirty="0"/>
              <a:t> de </a:t>
            </a:r>
            <a:r>
              <a:rPr lang="en-US" dirty="0" err="1"/>
              <a:t>autobuze</a:t>
            </a:r>
            <a:r>
              <a:rPr lang="en-US" dirty="0"/>
              <a:t> RATB, EURO 3 - cu </a:t>
            </a:r>
            <a:r>
              <a:rPr lang="en-US" dirty="0" err="1"/>
              <a:t>troleibuze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Reducere</a:t>
            </a:r>
            <a:r>
              <a:rPr lang="en-US" dirty="0"/>
              <a:t> </a:t>
            </a:r>
            <a:r>
              <a:rPr lang="en-US" dirty="0" err="1"/>
              <a:t>relativa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38 % din </a:t>
            </a:r>
            <a:r>
              <a:rPr lang="en-US" dirty="0" err="1"/>
              <a:t>Nox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60,8 % din PM10 </a:t>
            </a:r>
            <a:r>
              <a:rPr lang="en-US" dirty="0" err="1"/>
              <a:t>esapament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a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aferente</a:t>
            </a:r>
            <a:r>
              <a:rPr lang="en-US" dirty="0"/>
              <a:t> </a:t>
            </a:r>
            <a:r>
              <a:rPr lang="en-US" dirty="0" err="1"/>
              <a:t>parcului</a:t>
            </a:r>
            <a:r>
              <a:rPr lang="en-US" dirty="0"/>
              <a:t> de </a:t>
            </a:r>
            <a:r>
              <a:rPr lang="en-US" dirty="0" err="1"/>
              <a:t>autobuze</a:t>
            </a:r>
            <a:r>
              <a:rPr lang="en-US" dirty="0"/>
              <a:t> RATB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Reducere</a:t>
            </a:r>
            <a:r>
              <a:rPr lang="en-US" dirty="0"/>
              <a:t> </a:t>
            </a:r>
            <a:r>
              <a:rPr lang="en-US" dirty="0" err="1"/>
              <a:t>absoluta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0,4 % din </a:t>
            </a:r>
            <a:r>
              <a:rPr lang="en-US" dirty="0" err="1"/>
              <a:t>Nox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0,2 % din PM10 </a:t>
            </a:r>
            <a:r>
              <a:rPr lang="en-US" dirty="0" err="1"/>
              <a:t>esapament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a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totale</a:t>
            </a:r>
            <a:r>
              <a:rPr lang="en-US" dirty="0"/>
              <a:t> </a:t>
            </a:r>
            <a:r>
              <a:rPr lang="en-US" dirty="0" err="1"/>
              <a:t>aferente</a:t>
            </a:r>
            <a:r>
              <a:rPr lang="en-US" dirty="0"/>
              <a:t> </a:t>
            </a:r>
            <a:r>
              <a:rPr lang="en-US" dirty="0" err="1"/>
              <a:t>traficului</a:t>
            </a:r>
            <a:r>
              <a:rPr lang="en-US" dirty="0"/>
              <a:t> </a:t>
            </a:r>
            <a:r>
              <a:rPr lang="en-US" dirty="0" err="1"/>
              <a:t>rutier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348725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5573"/>
            <a:ext cx="8610600" cy="726509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TRANSPORT IN COMUN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2082"/>
            <a:ext cx="10820400" cy="5511452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16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Facilităţi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firme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stimularea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transportului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comun</a:t>
            </a:r>
            <a:r>
              <a:rPr lang="en-US" b="1" dirty="0">
                <a:solidFill>
                  <a:srgbClr val="FFFF00"/>
                </a:solidFill>
              </a:rPr>
              <a:t> al </a:t>
            </a:r>
            <a:r>
              <a:rPr lang="en-US" b="1" dirty="0" err="1">
                <a:solidFill>
                  <a:srgbClr val="FFFF00"/>
                </a:solidFill>
              </a:rPr>
              <a:t>angajaților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</a:p>
          <a:p>
            <a:pPr algn="just"/>
            <a:r>
              <a:rPr lang="en-US" b="1" dirty="0" smtClean="0"/>
              <a:t>Indicator :</a:t>
            </a:r>
            <a:r>
              <a:rPr lang="en-US" b="1" dirty="0" err="1" smtClean="0"/>
              <a:t>Numar</a:t>
            </a:r>
            <a:r>
              <a:rPr lang="en-US" b="1" dirty="0" smtClean="0"/>
              <a:t> </a:t>
            </a:r>
            <a:r>
              <a:rPr lang="en-US" b="1" dirty="0" err="1"/>
              <a:t>firme</a:t>
            </a:r>
            <a:r>
              <a:rPr lang="en-US" b="1" dirty="0"/>
              <a:t> care </a:t>
            </a:r>
            <a:r>
              <a:rPr lang="en-US" b="1" dirty="0" err="1"/>
              <a:t>beneficiaza</a:t>
            </a:r>
            <a:r>
              <a:rPr lang="en-US" b="1" dirty="0"/>
              <a:t> de </a:t>
            </a:r>
            <a:r>
              <a:rPr lang="en-US" b="1" dirty="0" err="1"/>
              <a:t>facilitati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just">
              <a:buNone/>
            </a:pP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17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it-IT" b="1" dirty="0">
                <a:solidFill>
                  <a:srgbClr val="FFFF00"/>
                </a:solidFill>
              </a:rPr>
              <a:t>Incurajarea personalului din institutiile publice sa foloseasca transportul in comun/bicicleta </a:t>
            </a:r>
            <a:endParaRPr lang="it-IT" b="1" dirty="0" smtClean="0">
              <a:solidFill>
                <a:srgbClr val="FFFF00"/>
              </a:solidFill>
            </a:endParaRPr>
          </a:p>
          <a:p>
            <a:pPr algn="just"/>
            <a:r>
              <a:rPr lang="en-US" b="1" dirty="0" smtClean="0"/>
              <a:t>Indicator :</a:t>
            </a:r>
            <a:r>
              <a:rPr lang="en-US" b="1" dirty="0" err="1" smtClean="0"/>
              <a:t>Numar</a:t>
            </a:r>
            <a:r>
              <a:rPr lang="en-US" b="1" dirty="0" smtClean="0"/>
              <a:t> </a:t>
            </a:r>
            <a:r>
              <a:rPr lang="en-US" b="1" dirty="0" err="1"/>
              <a:t>angajati</a:t>
            </a:r>
            <a:r>
              <a:rPr lang="en-US" b="1" dirty="0"/>
              <a:t> care </a:t>
            </a:r>
            <a:r>
              <a:rPr lang="en-US" b="1" dirty="0" err="1"/>
              <a:t>utlizeaza</a:t>
            </a:r>
            <a:r>
              <a:rPr lang="en-US" b="1" dirty="0"/>
              <a:t> </a:t>
            </a:r>
            <a:r>
              <a:rPr lang="en-US" b="1" dirty="0" err="1"/>
              <a:t>transportul</a:t>
            </a:r>
            <a:r>
              <a:rPr lang="en-US" b="1" dirty="0"/>
              <a:t> in </a:t>
            </a:r>
            <a:r>
              <a:rPr lang="en-US" b="1" dirty="0" err="1" smtClean="0"/>
              <a:t>comun</a:t>
            </a:r>
            <a:r>
              <a:rPr lang="en-US" b="1" dirty="0" smtClean="0"/>
              <a:t>/</a:t>
            </a:r>
            <a:r>
              <a:rPr lang="en-US" b="1" dirty="0" err="1" smtClean="0"/>
              <a:t>bicicleta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just"/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C000"/>
                </a:solidFill>
              </a:rPr>
              <a:t>Masura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18 </a:t>
            </a:r>
            <a:r>
              <a:rPr lang="pt-BR" b="1" dirty="0">
                <a:solidFill>
                  <a:srgbClr val="FFFF00"/>
                </a:solidFill>
              </a:rPr>
              <a:t>Grad ridicat de ocupare a autoturismelor </a:t>
            </a:r>
            <a:endParaRPr lang="pt-BR" b="1" dirty="0" smtClean="0">
              <a:solidFill>
                <a:srgbClr val="FFFF00"/>
              </a:solidFill>
            </a:endParaRPr>
          </a:p>
          <a:p>
            <a:pPr algn="just"/>
            <a:r>
              <a:rPr lang="pt-BR" b="1" dirty="0" smtClean="0"/>
              <a:t>Indicator </a:t>
            </a:r>
            <a:r>
              <a:rPr lang="en-US" b="1" dirty="0" err="1"/>
              <a:t>neaplicabil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829146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GESTIONARE TRAFIC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19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Gestionarea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tranzitului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autovehiculelor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inmatriculate</a:t>
            </a:r>
            <a:r>
              <a:rPr lang="en-US" b="1" dirty="0">
                <a:solidFill>
                  <a:srgbClr val="FFFF00"/>
                </a:solidFill>
              </a:rPr>
              <a:t> in </a:t>
            </a:r>
            <a:r>
              <a:rPr lang="en-US" b="1" dirty="0" err="1">
                <a:solidFill>
                  <a:srgbClr val="FFFF00"/>
                </a:solidFill>
              </a:rPr>
              <a:t>alte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judete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/>
              <a:t>Indicator </a:t>
            </a:r>
            <a:r>
              <a:rPr lang="en-US" b="1" dirty="0"/>
              <a:t>nr </a:t>
            </a:r>
            <a:r>
              <a:rPr lang="en-US" b="1" dirty="0" err="1"/>
              <a:t>vignete</a:t>
            </a:r>
            <a:r>
              <a:rPr lang="en-US" b="1" dirty="0"/>
              <a:t> </a:t>
            </a:r>
            <a:r>
              <a:rPr lang="en-US" b="1" dirty="0" err="1" smtClean="0"/>
              <a:t>vandute</a:t>
            </a:r>
            <a:r>
              <a:rPr lang="en-US" b="1" dirty="0" smtClean="0"/>
              <a:t>/</a:t>
            </a:r>
            <a:r>
              <a:rPr lang="en-US" b="1" dirty="0" err="1" smtClean="0"/>
              <a:t>categorie</a:t>
            </a:r>
            <a:r>
              <a:rPr lang="en-US" b="1" dirty="0" smtClean="0"/>
              <a:t>   </a:t>
            </a:r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proporţională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procentul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autovehicule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care nu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tranzita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municipiul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20 </a:t>
            </a:r>
            <a:r>
              <a:rPr lang="en-US" b="1" dirty="0" err="1">
                <a:solidFill>
                  <a:srgbClr val="FFFF00"/>
                </a:solidFill>
              </a:rPr>
              <a:t>Continuarea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implementarii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proiectelor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gestionare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traficului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mobilitatii</a:t>
            </a:r>
            <a:r>
              <a:rPr lang="en-US" b="1" dirty="0">
                <a:solidFill>
                  <a:srgbClr val="FFFF00"/>
                </a:solidFill>
              </a:rPr>
              <a:t> urbane (Master Plan General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Transport Urban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Master Plan de </a:t>
            </a:r>
            <a:r>
              <a:rPr lang="en-US" b="1" dirty="0" err="1">
                <a:solidFill>
                  <a:srgbClr val="FFFF00"/>
                </a:solidFill>
              </a:rPr>
              <a:t>Mobilitate</a:t>
            </a:r>
            <a:r>
              <a:rPr lang="en-US" b="1" dirty="0">
                <a:solidFill>
                  <a:srgbClr val="FFFF00"/>
                </a:solidFill>
              </a:rPr>
              <a:t> Urbana)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b="1" dirty="0" smtClean="0"/>
              <a:t>Indicator:</a:t>
            </a:r>
            <a:r>
              <a:rPr lang="en-US" b="1" dirty="0"/>
              <a:t>% de </a:t>
            </a:r>
            <a:r>
              <a:rPr lang="en-US" b="1" dirty="0" err="1"/>
              <a:t>creștere</a:t>
            </a:r>
            <a:r>
              <a:rPr lang="en-US" b="1" dirty="0"/>
              <a:t> a </a:t>
            </a:r>
            <a:r>
              <a:rPr lang="en-US" b="1" dirty="0" err="1"/>
              <a:t>intersecțiilor</a:t>
            </a:r>
            <a:r>
              <a:rPr lang="en-US" b="1" dirty="0"/>
              <a:t> </a:t>
            </a:r>
            <a:r>
              <a:rPr lang="en-US" b="1" dirty="0" err="1"/>
              <a:t>monitorizate</a:t>
            </a:r>
            <a:r>
              <a:rPr lang="en-US" b="1" dirty="0"/>
              <a:t>, % de </a:t>
            </a:r>
            <a:r>
              <a:rPr lang="en-US" b="1" dirty="0" err="1"/>
              <a:t>crestere</a:t>
            </a:r>
            <a:r>
              <a:rPr lang="en-US" b="1" dirty="0"/>
              <a:t> a </a:t>
            </a:r>
            <a:r>
              <a:rPr lang="en-US" b="1" dirty="0" err="1"/>
              <a:t>vitezei</a:t>
            </a:r>
            <a:r>
              <a:rPr lang="en-US" b="1" dirty="0"/>
              <a:t> </a:t>
            </a:r>
            <a:r>
              <a:rPr lang="en-US" b="1" dirty="0" err="1"/>
              <a:t>medii</a:t>
            </a:r>
            <a:r>
              <a:rPr lang="en-US" b="1" dirty="0"/>
              <a:t> de </a:t>
            </a:r>
            <a:r>
              <a:rPr lang="en-US" b="1" dirty="0" err="1"/>
              <a:t>deplasare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Realizarea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scenariilor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estimare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reducerii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fi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doar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dupa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finalizarea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Master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Planului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General de Transport Urban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 Master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Planului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Mobilitate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si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obtinerea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datelor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reale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878552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12942"/>
            <a:ext cx="8610600" cy="1077239"/>
          </a:xfrm>
        </p:spPr>
        <p:txBody>
          <a:bodyPr>
            <a:normAutofit/>
          </a:bodyPr>
          <a:lstStyle/>
          <a:p>
            <a:r>
              <a:rPr lang="en-US" dirty="0"/>
              <a:t>GESTIONARE TRAFIC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17252"/>
            <a:ext cx="10820400" cy="4364833"/>
          </a:xfrm>
        </p:spPr>
        <p:txBody>
          <a:bodyPr>
            <a:noAutofit/>
          </a:bodyPr>
          <a:lstStyle/>
          <a:p>
            <a:r>
              <a:rPr lang="en-US" sz="1600" b="1" dirty="0" err="1" smtClean="0">
                <a:solidFill>
                  <a:srgbClr val="FFFF00"/>
                </a:solidFill>
              </a:rPr>
              <a:t>Masura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21</a:t>
            </a:r>
            <a:r>
              <a:rPr lang="en-US" sz="1600" b="1" dirty="0" smtClean="0">
                <a:solidFill>
                  <a:srgbClr val="FFFF00"/>
                </a:solidFill>
              </a:rPr>
              <a:t> : </a:t>
            </a:r>
            <a:r>
              <a:rPr lang="it-IT" sz="1600" b="1" dirty="0">
                <a:solidFill>
                  <a:srgbClr val="FFFF00"/>
                </a:solidFill>
              </a:rPr>
              <a:t>Limitarea accesului și staționării in centrul </a:t>
            </a:r>
            <a:r>
              <a:rPr lang="it-IT" sz="1600" b="1" dirty="0" smtClean="0">
                <a:solidFill>
                  <a:srgbClr val="FFFF00"/>
                </a:solidFill>
              </a:rPr>
              <a:t>orasului </a:t>
            </a:r>
          </a:p>
          <a:p>
            <a:pPr algn="just"/>
            <a:r>
              <a:rPr lang="en-US" sz="1600" dirty="0" err="1"/>
              <a:t>Extinderea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stabilizarea</a:t>
            </a:r>
            <a:r>
              <a:rPr lang="en-US" sz="1600" dirty="0"/>
              <a:t> </a:t>
            </a:r>
            <a:r>
              <a:rPr lang="en-US" sz="1600" dirty="0" err="1"/>
              <a:t>unui</a:t>
            </a:r>
            <a:r>
              <a:rPr lang="en-US" sz="1600" dirty="0"/>
              <a:t> </a:t>
            </a:r>
            <a:r>
              <a:rPr lang="en-US" sz="1600" dirty="0" err="1"/>
              <a:t>numar</a:t>
            </a:r>
            <a:r>
              <a:rPr lang="en-US" sz="1600" dirty="0"/>
              <a:t> </a:t>
            </a:r>
            <a:r>
              <a:rPr lang="en-US" sz="1600" dirty="0" err="1"/>
              <a:t>optim</a:t>
            </a:r>
            <a:r>
              <a:rPr lang="en-US" sz="1600" dirty="0"/>
              <a:t> de </a:t>
            </a:r>
            <a:r>
              <a:rPr lang="en-US" sz="1600" dirty="0" err="1"/>
              <a:t>locuri</a:t>
            </a:r>
            <a:r>
              <a:rPr lang="en-US" sz="1600" dirty="0"/>
              <a:t> de </a:t>
            </a:r>
            <a:r>
              <a:rPr lang="en-US" sz="1600" dirty="0" err="1"/>
              <a:t>parcare</a:t>
            </a:r>
            <a:r>
              <a:rPr lang="en-US" sz="1600" dirty="0"/>
              <a:t> </a:t>
            </a:r>
            <a:r>
              <a:rPr lang="en-US" sz="1600" dirty="0" err="1"/>
              <a:t>permise</a:t>
            </a:r>
            <a:r>
              <a:rPr lang="en-US" sz="1600" dirty="0"/>
              <a:t>. </a:t>
            </a:r>
            <a:r>
              <a:rPr lang="en-US" sz="1600" dirty="0" err="1"/>
              <a:t>Taxarea</a:t>
            </a:r>
            <a:r>
              <a:rPr lang="en-US" sz="1600" dirty="0"/>
              <a:t> </a:t>
            </a:r>
            <a:r>
              <a:rPr lang="en-US" sz="1600" dirty="0" err="1"/>
              <a:t>diferențiată</a:t>
            </a:r>
            <a:r>
              <a:rPr lang="en-US" sz="1600" dirty="0"/>
              <a:t> a </a:t>
            </a:r>
            <a:r>
              <a:rPr lang="en-US" sz="1600" dirty="0" err="1"/>
              <a:t>parcărilor</a:t>
            </a:r>
            <a:r>
              <a:rPr lang="en-US" sz="1600" dirty="0"/>
              <a:t> din </a:t>
            </a:r>
            <a:r>
              <a:rPr lang="en-US" sz="1600" dirty="0" err="1"/>
              <a:t>zona</a:t>
            </a:r>
            <a:r>
              <a:rPr lang="en-US" sz="1600" dirty="0"/>
              <a:t> </a:t>
            </a:r>
            <a:r>
              <a:rPr lang="en-US" sz="1600" dirty="0" err="1"/>
              <a:t>centrală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funcție</a:t>
            </a:r>
            <a:r>
              <a:rPr lang="en-US" sz="1600" dirty="0"/>
              <a:t> de </a:t>
            </a:r>
            <a:r>
              <a:rPr lang="en-US" sz="1600" dirty="0" err="1"/>
              <a:t>durata</a:t>
            </a:r>
            <a:r>
              <a:rPr lang="en-US" sz="1600" dirty="0"/>
              <a:t> </a:t>
            </a:r>
            <a:r>
              <a:rPr lang="en-US" sz="1600" dirty="0" err="1"/>
              <a:t>staționării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descurajarea</a:t>
            </a:r>
            <a:r>
              <a:rPr lang="en-US" sz="1600" dirty="0"/>
              <a:t> </a:t>
            </a:r>
            <a:r>
              <a:rPr lang="en-US" sz="1600" dirty="0" err="1"/>
              <a:t>accesului</a:t>
            </a:r>
            <a:r>
              <a:rPr lang="en-US" sz="1600" dirty="0"/>
              <a:t> </a:t>
            </a:r>
            <a:r>
              <a:rPr lang="en-US" sz="1600" dirty="0" err="1"/>
              <a:t>autoturismelor</a:t>
            </a:r>
            <a:r>
              <a:rPr lang="en-US" sz="1600" dirty="0"/>
              <a:t> </a:t>
            </a:r>
            <a:r>
              <a:rPr lang="en-US" sz="1600" dirty="0" err="1"/>
              <a:t>nerezidenților</a:t>
            </a:r>
            <a:r>
              <a:rPr lang="en-US" sz="1600" dirty="0"/>
              <a:t>. </a:t>
            </a:r>
            <a:r>
              <a:rPr lang="en-US" sz="1600" dirty="0" err="1"/>
              <a:t>Controlul</a:t>
            </a:r>
            <a:r>
              <a:rPr lang="en-US" sz="1600" dirty="0"/>
              <a:t> </a:t>
            </a:r>
            <a:r>
              <a:rPr lang="en-US" sz="1600" dirty="0" err="1"/>
              <a:t>zonelor</a:t>
            </a:r>
            <a:r>
              <a:rPr lang="en-US" sz="1600" dirty="0"/>
              <a:t> cu </a:t>
            </a:r>
            <a:r>
              <a:rPr lang="en-US" sz="1600" dirty="0" err="1"/>
              <a:t>parcare</a:t>
            </a:r>
            <a:r>
              <a:rPr lang="en-US" sz="1600" dirty="0"/>
              <a:t> </a:t>
            </a:r>
            <a:r>
              <a:rPr lang="en-US" sz="1600" dirty="0" err="1"/>
              <a:t>interzisă</a:t>
            </a:r>
            <a:r>
              <a:rPr lang="en-US" sz="1600" dirty="0"/>
              <a:t>. </a:t>
            </a:r>
            <a:r>
              <a:rPr lang="en-US" sz="1600" dirty="0" err="1"/>
              <a:t>Aplicarea</a:t>
            </a:r>
            <a:r>
              <a:rPr lang="en-US" sz="1600" dirty="0"/>
              <a:t> de </a:t>
            </a:r>
            <a:r>
              <a:rPr lang="en-US" sz="1600" dirty="0" err="1"/>
              <a:t>amenzi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cei</a:t>
            </a:r>
            <a:r>
              <a:rPr lang="en-US" sz="1600" dirty="0"/>
              <a:t> care </a:t>
            </a:r>
            <a:r>
              <a:rPr lang="en-US" sz="1600" dirty="0" err="1"/>
              <a:t>parchează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zone </a:t>
            </a:r>
            <a:r>
              <a:rPr lang="en-US" sz="1600" dirty="0" err="1"/>
              <a:t>nepermise</a:t>
            </a:r>
            <a:r>
              <a:rPr lang="en-US" sz="1600" dirty="0"/>
              <a:t>. </a:t>
            </a:r>
            <a:r>
              <a:rPr lang="en-US" sz="1600" dirty="0" err="1"/>
              <a:t>Taxe</a:t>
            </a:r>
            <a:r>
              <a:rPr lang="en-US" sz="1600" dirty="0"/>
              <a:t> </a:t>
            </a:r>
            <a:r>
              <a:rPr lang="en-US" sz="1600" dirty="0" err="1"/>
              <a:t>crescute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acces</a:t>
            </a:r>
            <a:r>
              <a:rPr lang="en-US" sz="1600" dirty="0"/>
              <a:t> in </a:t>
            </a:r>
            <a:r>
              <a:rPr lang="en-US" sz="1600" dirty="0" err="1"/>
              <a:t>zona</a:t>
            </a:r>
            <a:r>
              <a:rPr lang="en-US" sz="1600" dirty="0"/>
              <a:t> </a:t>
            </a:r>
            <a:r>
              <a:rPr lang="en-US" sz="1600" dirty="0" err="1"/>
              <a:t>centrala</a:t>
            </a:r>
            <a:r>
              <a:rPr lang="en-US" sz="1600" dirty="0"/>
              <a:t> (PIDU - ZCB). </a:t>
            </a:r>
            <a:r>
              <a:rPr lang="en-US" sz="1600" dirty="0" err="1"/>
              <a:t>Preluarea</a:t>
            </a:r>
            <a:r>
              <a:rPr lang="en-US" sz="1600" dirty="0"/>
              <a:t> </a:t>
            </a:r>
            <a:r>
              <a:rPr lang="en-US" sz="1600" dirty="0" err="1"/>
              <a:t>tranzitului</a:t>
            </a:r>
            <a:r>
              <a:rPr lang="en-US" sz="1600" dirty="0"/>
              <a:t> din </a:t>
            </a:r>
            <a:r>
              <a:rPr lang="en-US" sz="1600" dirty="0" err="1"/>
              <a:t>zona</a:t>
            </a:r>
            <a:r>
              <a:rPr lang="en-US" sz="1600" dirty="0"/>
              <a:t> </a:t>
            </a:r>
            <a:r>
              <a:rPr lang="en-US" sz="1600" dirty="0" err="1"/>
              <a:t>centrala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finalizarea</a:t>
            </a:r>
            <a:r>
              <a:rPr lang="en-US" sz="1600" dirty="0"/>
              <a:t> </a:t>
            </a:r>
            <a:r>
              <a:rPr lang="en-US" sz="1600" dirty="0" err="1"/>
              <a:t>inelului</a:t>
            </a:r>
            <a:r>
              <a:rPr lang="en-US" sz="1600" dirty="0"/>
              <a:t> median. </a:t>
            </a:r>
            <a:endParaRPr lang="it-IT" sz="1600" b="1" dirty="0" smtClean="0">
              <a:solidFill>
                <a:srgbClr val="FFFF00"/>
              </a:solidFill>
            </a:endParaRPr>
          </a:p>
          <a:p>
            <a:r>
              <a:rPr lang="it-IT" sz="1600" b="1" dirty="0" smtClean="0">
                <a:solidFill>
                  <a:srgbClr val="FFFF00"/>
                </a:solidFill>
              </a:rPr>
              <a:t>Indicator </a:t>
            </a:r>
            <a:r>
              <a:rPr lang="it-IT" sz="1600" b="1" dirty="0"/>
              <a:t>nr amenzi aplicate si control flux masini pe artere principale centrale prin numarari sistematice ale traficului mediu zilnic </a:t>
            </a:r>
            <a:endParaRPr lang="it-IT" sz="1600" b="1" dirty="0" smtClean="0"/>
          </a:p>
          <a:p>
            <a:r>
              <a:rPr lang="it-IT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Efecte</a:t>
            </a:r>
          </a:p>
          <a:p>
            <a:pPr algn="just"/>
            <a:r>
              <a:rPr lang="en-US" sz="1600" dirty="0" err="1"/>
              <a:t>Reducere</a:t>
            </a:r>
            <a:r>
              <a:rPr lang="en-US" sz="1600" dirty="0"/>
              <a:t> </a:t>
            </a:r>
            <a:r>
              <a:rPr lang="en-US" sz="1600" dirty="0" err="1"/>
              <a:t>proporţională</a:t>
            </a:r>
            <a:r>
              <a:rPr lang="en-US" sz="1600" dirty="0"/>
              <a:t> cu </a:t>
            </a:r>
            <a:r>
              <a:rPr lang="en-US" sz="1600" dirty="0" err="1"/>
              <a:t>procentul</a:t>
            </a:r>
            <a:r>
              <a:rPr lang="en-US" sz="1600" dirty="0"/>
              <a:t> de </a:t>
            </a:r>
            <a:r>
              <a:rPr lang="en-US" sz="1600" dirty="0" err="1"/>
              <a:t>autovehicule</a:t>
            </a:r>
            <a:r>
              <a:rPr lang="en-US" sz="1600" dirty="0"/>
              <a:t> care nu </a:t>
            </a:r>
            <a:r>
              <a:rPr lang="en-US" sz="1600" dirty="0" err="1"/>
              <a:t>vor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intra/</a:t>
            </a:r>
            <a:r>
              <a:rPr lang="en-US" sz="1600" dirty="0" err="1"/>
              <a:t>staţiona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centrul</a:t>
            </a:r>
            <a:r>
              <a:rPr lang="en-US" sz="1600" dirty="0"/>
              <a:t> </a:t>
            </a:r>
            <a:r>
              <a:rPr lang="en-US" sz="1600" dirty="0" err="1"/>
              <a:t>municipiului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 err="1" smtClean="0"/>
              <a:t>Rezultatele</a:t>
            </a:r>
            <a:r>
              <a:rPr lang="en-US" sz="1600" dirty="0" smtClean="0"/>
              <a:t> </a:t>
            </a:r>
            <a:r>
              <a:rPr lang="en-US" sz="1600" dirty="0" err="1"/>
              <a:t>modelării</a:t>
            </a:r>
            <a:r>
              <a:rPr lang="en-US" sz="1600" dirty="0"/>
              <a:t> </a:t>
            </a:r>
            <a:r>
              <a:rPr lang="en-US" sz="1600" dirty="0" err="1"/>
              <a:t>matematice</a:t>
            </a:r>
            <a:r>
              <a:rPr lang="en-US" sz="1600" dirty="0"/>
              <a:t> a </a:t>
            </a:r>
            <a:r>
              <a:rPr lang="en-US" sz="1600" dirty="0" err="1"/>
              <a:t>dispersiei</a:t>
            </a:r>
            <a:r>
              <a:rPr lang="en-US" sz="1600" dirty="0"/>
              <a:t> </a:t>
            </a:r>
            <a:r>
              <a:rPr lang="en-US" sz="1600" dirty="0" err="1"/>
              <a:t>emisiilor</a:t>
            </a:r>
            <a:r>
              <a:rPr lang="en-US" sz="1600" dirty="0"/>
              <a:t> </a:t>
            </a:r>
            <a:r>
              <a:rPr lang="en-US" sz="1600" dirty="0" err="1"/>
              <a:t>provenite</a:t>
            </a:r>
            <a:r>
              <a:rPr lang="en-US" sz="1600" dirty="0"/>
              <a:t> din </a:t>
            </a:r>
            <a:r>
              <a:rPr lang="en-US" sz="1600" dirty="0" err="1"/>
              <a:t>traficul</a:t>
            </a:r>
            <a:r>
              <a:rPr lang="en-US" sz="1600" dirty="0"/>
              <a:t> </a:t>
            </a:r>
            <a:r>
              <a:rPr lang="en-US" sz="1600" dirty="0" err="1"/>
              <a:t>rutier</a:t>
            </a:r>
            <a:r>
              <a:rPr lang="en-US" sz="1600" dirty="0"/>
              <a:t> </a:t>
            </a:r>
            <a:r>
              <a:rPr lang="en-US" sz="1600" dirty="0" err="1"/>
              <a:t>arată</a:t>
            </a:r>
            <a:r>
              <a:rPr lang="en-US" sz="1600" dirty="0"/>
              <a:t> </a:t>
            </a:r>
            <a:r>
              <a:rPr lang="en-US" sz="1600" dirty="0" err="1"/>
              <a:t>concentraţii</a:t>
            </a:r>
            <a:r>
              <a:rPr lang="en-US" sz="1600" dirty="0"/>
              <a:t> </a:t>
            </a:r>
            <a:r>
              <a:rPr lang="en-US" sz="1600" dirty="0" err="1"/>
              <a:t>anuale</a:t>
            </a:r>
            <a:r>
              <a:rPr lang="en-US" sz="1600" dirty="0"/>
              <a:t> de </a:t>
            </a:r>
            <a:r>
              <a:rPr lang="en-US" sz="1600" dirty="0" err="1"/>
              <a:t>aproximativ</a:t>
            </a:r>
            <a:r>
              <a:rPr lang="en-US" sz="1600" dirty="0"/>
              <a:t> 2 </a:t>
            </a:r>
            <a:r>
              <a:rPr lang="en-US" sz="1600" dirty="0" err="1"/>
              <a:t>ori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mari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medie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zona </a:t>
            </a:r>
            <a:r>
              <a:rPr lang="en-US" sz="1600" dirty="0" err="1"/>
              <a:t>centrală</a:t>
            </a:r>
            <a:r>
              <a:rPr lang="en-US" sz="1600" dirty="0"/>
              <a:t> </a:t>
            </a:r>
            <a:r>
              <a:rPr lang="en-US" sz="1600" dirty="0" err="1"/>
              <a:t>delimitată</a:t>
            </a:r>
            <a:r>
              <a:rPr lang="en-US" sz="1600" dirty="0"/>
              <a:t> de PIDU - ZCB </a:t>
            </a:r>
            <a:r>
              <a:rPr lang="en-US" sz="1600" dirty="0" err="1"/>
              <a:t>decât</a:t>
            </a:r>
            <a:r>
              <a:rPr lang="en-US" sz="1600" dirty="0"/>
              <a:t> </a:t>
            </a:r>
            <a:r>
              <a:rPr lang="en-US" sz="1600" dirty="0" err="1"/>
              <a:t>pe</a:t>
            </a:r>
            <a:r>
              <a:rPr lang="en-US" sz="1600" dirty="0"/>
              <a:t> </a:t>
            </a:r>
            <a:r>
              <a:rPr lang="en-US" sz="1600" dirty="0" err="1"/>
              <a:t>întreaga</a:t>
            </a:r>
            <a:r>
              <a:rPr lang="en-US" sz="1600" dirty="0"/>
              <a:t> </a:t>
            </a:r>
            <a:r>
              <a:rPr lang="en-US" sz="1600" dirty="0" err="1"/>
              <a:t>suprafaţă</a:t>
            </a:r>
            <a:r>
              <a:rPr lang="en-US" sz="1600" dirty="0"/>
              <a:t> a </a:t>
            </a:r>
            <a:r>
              <a:rPr lang="en-US" sz="1600" dirty="0" err="1"/>
              <a:t>municipiului</a:t>
            </a:r>
            <a:r>
              <a:rPr lang="en-US" sz="1600" dirty="0"/>
              <a:t>, </a:t>
            </a:r>
            <a:r>
              <a:rPr lang="en-US" sz="1600" dirty="0" err="1"/>
              <a:t>pentru</a:t>
            </a:r>
            <a:r>
              <a:rPr lang="en-US" sz="1600" dirty="0"/>
              <a:t> NO2, PM10 </a:t>
            </a:r>
            <a:r>
              <a:rPr lang="en-US" sz="1600" dirty="0" err="1"/>
              <a:t>şi</a:t>
            </a:r>
            <a:r>
              <a:rPr lang="en-US" sz="1600" dirty="0"/>
              <a:t> C6H6.</a:t>
            </a:r>
            <a:br>
              <a:rPr lang="en-US" sz="1600" dirty="0"/>
            </a:br>
            <a:r>
              <a:rPr lang="en-US" sz="1600" dirty="0" err="1"/>
              <a:t>Aşadar</a:t>
            </a:r>
            <a:r>
              <a:rPr lang="en-US" sz="1600" dirty="0"/>
              <a:t>, </a:t>
            </a:r>
            <a:r>
              <a:rPr lang="en-US" sz="1600" dirty="0" err="1"/>
              <a:t>masurile</a:t>
            </a:r>
            <a:r>
              <a:rPr lang="en-US" sz="1600" dirty="0"/>
              <a:t> de </a:t>
            </a:r>
            <a:r>
              <a:rPr lang="en-US" sz="1600" dirty="0" err="1"/>
              <a:t>reducere</a:t>
            </a:r>
            <a:r>
              <a:rPr lang="en-US" sz="1600" dirty="0"/>
              <a:t> a </a:t>
            </a:r>
            <a:r>
              <a:rPr lang="en-US" sz="1600" dirty="0" err="1"/>
              <a:t>accesului</a:t>
            </a:r>
            <a:r>
              <a:rPr lang="en-US" sz="1600" dirty="0"/>
              <a:t> (</a:t>
            </a:r>
            <a:r>
              <a:rPr lang="en-US" sz="1600" dirty="0" err="1"/>
              <a:t>tranzit+stationare</a:t>
            </a:r>
            <a:r>
              <a:rPr lang="en-US" sz="1600" dirty="0"/>
              <a:t>) </a:t>
            </a:r>
            <a:r>
              <a:rPr lang="en-US" sz="1600" dirty="0" err="1"/>
              <a:t>vor</a:t>
            </a:r>
            <a:r>
              <a:rPr lang="en-US" sz="1600" dirty="0"/>
              <a:t> </a:t>
            </a:r>
            <a:r>
              <a:rPr lang="en-US" sz="1600" dirty="0" err="1"/>
              <a:t>avea</a:t>
            </a:r>
            <a:r>
              <a:rPr lang="en-US" sz="1600" dirty="0"/>
              <a:t> un </a:t>
            </a:r>
            <a:r>
              <a:rPr lang="en-US" sz="1600" dirty="0" err="1"/>
              <a:t>efect</a:t>
            </a:r>
            <a:r>
              <a:rPr lang="en-US" sz="1600" dirty="0"/>
              <a:t> de </a:t>
            </a:r>
            <a:r>
              <a:rPr lang="en-US" sz="1600" dirty="0" err="1"/>
              <a:t>scadere</a:t>
            </a:r>
            <a:r>
              <a:rPr lang="en-US" sz="1600" dirty="0"/>
              <a:t> a </a:t>
            </a:r>
            <a:r>
              <a:rPr lang="en-US" sz="1600" dirty="0" err="1"/>
              <a:t>concentratiilor</a:t>
            </a:r>
            <a:r>
              <a:rPr lang="en-US" sz="1600" dirty="0"/>
              <a:t> </a:t>
            </a:r>
            <a:r>
              <a:rPr lang="en-US" sz="1600" dirty="0" err="1"/>
              <a:t>maxime</a:t>
            </a:r>
            <a:r>
              <a:rPr lang="en-US" sz="1600" dirty="0"/>
              <a:t> </a:t>
            </a:r>
            <a:r>
              <a:rPr lang="en-US" sz="1600" dirty="0" err="1"/>
              <a:t>datorate</a:t>
            </a:r>
            <a:r>
              <a:rPr lang="en-US" sz="1600" dirty="0"/>
              <a:t> </a:t>
            </a:r>
            <a:r>
              <a:rPr lang="en-US" sz="1600" dirty="0" err="1"/>
              <a:t>traficului</a:t>
            </a:r>
            <a:r>
              <a:rPr lang="en-US" sz="1600" dirty="0"/>
              <a:t> proportional cu </a:t>
            </a:r>
            <a:r>
              <a:rPr lang="en-US" sz="1600" dirty="0" err="1"/>
              <a:t>numarul</a:t>
            </a:r>
            <a:r>
              <a:rPr lang="en-US" sz="1600" dirty="0"/>
              <a:t> de </a:t>
            </a:r>
            <a:r>
              <a:rPr lang="en-US" sz="1600" dirty="0" err="1"/>
              <a:t>autovehicule</a:t>
            </a:r>
            <a:r>
              <a:rPr lang="en-US" sz="1600" dirty="0"/>
              <a:t> care nu au </a:t>
            </a:r>
            <a:r>
              <a:rPr lang="en-US" sz="1600" dirty="0" err="1"/>
              <a:t>mai</a:t>
            </a:r>
            <a:r>
              <a:rPr lang="en-US" sz="1600" dirty="0"/>
              <a:t> </a:t>
            </a:r>
            <a:r>
              <a:rPr lang="en-US" sz="1600" dirty="0" err="1"/>
              <a:t>intrat</a:t>
            </a:r>
            <a:r>
              <a:rPr lang="en-US" sz="1600" dirty="0"/>
              <a:t> in </a:t>
            </a:r>
            <a:r>
              <a:rPr lang="en-US" sz="1600" dirty="0" err="1"/>
              <a:t>zona</a:t>
            </a:r>
            <a:r>
              <a:rPr lang="en-US" sz="1600" dirty="0"/>
              <a:t> </a:t>
            </a:r>
            <a:r>
              <a:rPr lang="en-US" sz="1600" dirty="0" err="1"/>
              <a:t>centrala</a:t>
            </a:r>
            <a:r>
              <a:rPr lang="en-US" sz="1600" dirty="0"/>
              <a:t>. </a:t>
            </a:r>
            <a:r>
              <a:rPr lang="en-US" sz="1600" dirty="0" err="1"/>
              <a:t>Odata</a:t>
            </a:r>
            <a:r>
              <a:rPr lang="en-US" sz="1600" dirty="0"/>
              <a:t> cu </a:t>
            </a:r>
            <a:r>
              <a:rPr lang="en-US" sz="1600" dirty="0" err="1"/>
              <a:t>implementarea</a:t>
            </a:r>
            <a:r>
              <a:rPr lang="en-US" sz="1600" dirty="0"/>
              <a:t> </a:t>
            </a:r>
            <a:r>
              <a:rPr lang="en-US" sz="1600" dirty="0" err="1"/>
              <a:t>unui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de control al </a:t>
            </a:r>
            <a:r>
              <a:rPr lang="en-US" sz="1600" dirty="0" err="1"/>
              <a:t>fluxului</a:t>
            </a:r>
            <a:r>
              <a:rPr lang="en-US" sz="1600" dirty="0"/>
              <a:t> de </a:t>
            </a:r>
            <a:r>
              <a:rPr lang="en-US" sz="1600" dirty="0" err="1"/>
              <a:t>acces</a:t>
            </a:r>
            <a:r>
              <a:rPr lang="en-US" sz="1600" dirty="0"/>
              <a:t> se pot </a:t>
            </a:r>
            <a:r>
              <a:rPr lang="en-US" sz="1600" dirty="0" err="1"/>
              <a:t>cuantifica</a:t>
            </a:r>
            <a:r>
              <a:rPr lang="en-US" sz="1600" dirty="0"/>
              <a:t> </a:t>
            </a:r>
            <a:r>
              <a:rPr lang="en-US" sz="1600" dirty="0" err="1"/>
              <a:t>efectele</a:t>
            </a:r>
            <a:r>
              <a:rPr lang="en-US" sz="1600" dirty="0"/>
              <a:t> </a:t>
            </a:r>
            <a:r>
              <a:rPr lang="en-US" sz="1600" dirty="0" err="1"/>
              <a:t>pozitive</a:t>
            </a:r>
            <a:r>
              <a:rPr lang="en-US" sz="1600" dirty="0"/>
              <a:t> </a:t>
            </a:r>
            <a:r>
              <a:rPr lang="en-US" sz="1600" dirty="0" err="1"/>
              <a:t>pe</a:t>
            </a:r>
            <a:r>
              <a:rPr lang="en-US" sz="1600" dirty="0"/>
              <a:t> </a:t>
            </a:r>
            <a:r>
              <a:rPr lang="en-US" sz="1600" dirty="0" err="1"/>
              <a:t>baza</a:t>
            </a:r>
            <a:r>
              <a:rPr lang="en-US" sz="1600" dirty="0"/>
              <a:t> </a:t>
            </a:r>
            <a:r>
              <a:rPr lang="en-US" sz="1600" dirty="0" err="1"/>
              <a:t>numararilor</a:t>
            </a:r>
            <a:r>
              <a:rPr lang="en-US" sz="1600" dirty="0"/>
              <a:t> </a:t>
            </a:r>
            <a:r>
              <a:rPr lang="en-US" sz="1600" dirty="0" err="1"/>
              <a:t>efective</a:t>
            </a:r>
            <a:r>
              <a:rPr lang="en-US" sz="1600" dirty="0"/>
              <a:t> ale TMZ </a:t>
            </a:r>
            <a:r>
              <a:rPr lang="en-US" sz="1600" dirty="0" err="1"/>
              <a:t>pe</a:t>
            </a:r>
            <a:r>
              <a:rPr lang="en-US" sz="1600" dirty="0"/>
              <a:t> </a:t>
            </a:r>
            <a:r>
              <a:rPr lang="en-US" sz="1600" dirty="0" err="1"/>
              <a:t>arterele</a:t>
            </a:r>
            <a:r>
              <a:rPr lang="en-US" sz="1600" dirty="0"/>
              <a:t> </a:t>
            </a:r>
            <a:r>
              <a:rPr lang="en-US" sz="1600" dirty="0" err="1"/>
              <a:t>centrale</a:t>
            </a:r>
            <a:r>
              <a:rPr lang="en-US" sz="1600" dirty="0"/>
              <a:t> </a:t>
            </a:r>
            <a:r>
              <a:rPr lang="en-US" sz="1600" dirty="0" err="1"/>
              <a:t>coroborat</a:t>
            </a:r>
            <a:r>
              <a:rPr lang="en-US" sz="1600" dirty="0"/>
              <a:t> cu </a:t>
            </a:r>
            <a:r>
              <a:rPr lang="en-US" sz="1600" dirty="0" err="1"/>
              <a:t>aplicarea</a:t>
            </a:r>
            <a:r>
              <a:rPr lang="en-US" sz="1600" dirty="0"/>
              <a:t> </a:t>
            </a:r>
            <a:r>
              <a:rPr lang="en-US" sz="1600" dirty="0" err="1"/>
              <a:t>masurilor</a:t>
            </a:r>
            <a:r>
              <a:rPr lang="en-US" sz="1600" dirty="0"/>
              <a:t> </a:t>
            </a:r>
            <a:r>
              <a:rPr lang="en-US" sz="1600" dirty="0" err="1"/>
              <a:t>propuse</a:t>
            </a:r>
            <a:r>
              <a:rPr lang="en-US" sz="1600" dirty="0"/>
              <a:t>. </a:t>
            </a:r>
            <a:endParaRPr lang="en-US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5738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GESTIONARE TRAFIC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22</a:t>
            </a:r>
            <a:r>
              <a:rPr lang="en-US" b="1" dirty="0" smtClean="0">
                <a:solidFill>
                  <a:srgbClr val="FFFF00"/>
                </a:solidFill>
              </a:rPr>
              <a:t> :</a:t>
            </a:r>
            <a:r>
              <a:rPr lang="en-US" b="1" dirty="0" err="1" smtClean="0">
                <a:solidFill>
                  <a:srgbClr val="FFFF00"/>
                </a:solidFill>
              </a:rPr>
              <a:t>Extinderea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şi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integrarea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superioară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traseelor</a:t>
            </a:r>
            <a:r>
              <a:rPr lang="en-US" b="1" dirty="0">
                <a:solidFill>
                  <a:srgbClr val="FFFF00"/>
                </a:solidFill>
              </a:rPr>
              <a:t> de transport public de </a:t>
            </a:r>
            <a:r>
              <a:rPr lang="en-US" b="1" dirty="0" err="1">
                <a:solidFill>
                  <a:srgbClr val="FFFF00"/>
                </a:solidFill>
              </a:rPr>
              <a:t>suprafaţă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şi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subteran</a:t>
            </a:r>
            <a:r>
              <a:rPr lang="en-US" b="1" dirty="0">
                <a:solidFill>
                  <a:srgbClr val="FFFF00"/>
                </a:solidFill>
              </a:rPr>
              <a:t>, urban </a:t>
            </a:r>
            <a:r>
              <a:rPr lang="en-US" b="1" dirty="0" err="1">
                <a:solidFill>
                  <a:srgbClr val="FFFF00"/>
                </a:solidFill>
              </a:rPr>
              <a:t>şi</a:t>
            </a:r>
            <a:r>
              <a:rPr lang="en-US" b="1" dirty="0">
                <a:solidFill>
                  <a:srgbClr val="FFFF00"/>
                </a:solidFill>
              </a:rPr>
              <a:t> regional, </a:t>
            </a:r>
            <a:r>
              <a:rPr lang="en-US" b="1" dirty="0" err="1">
                <a:solidFill>
                  <a:srgbClr val="FFFF00"/>
                </a:solidFill>
              </a:rPr>
              <a:t>inclusiv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sistemul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feroviar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prin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utilizarea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preponderentă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vehiculelor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nepoluante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Realizarea</a:t>
            </a:r>
            <a:r>
              <a:rPr lang="en-US" dirty="0"/>
              <a:t> de </a:t>
            </a:r>
            <a:r>
              <a:rPr lang="en-US" dirty="0" err="1"/>
              <a:t>staţii</a:t>
            </a:r>
            <a:r>
              <a:rPr lang="en-US" dirty="0"/>
              <a:t> de transport </a:t>
            </a:r>
            <a:r>
              <a:rPr lang="en-US" dirty="0" err="1"/>
              <a:t>intermodale</a:t>
            </a:r>
            <a:r>
              <a:rPr lang="en-US" dirty="0"/>
              <a:t> (</a:t>
            </a:r>
            <a:r>
              <a:rPr lang="en-US" dirty="0" err="1"/>
              <a:t>subteran</a:t>
            </a:r>
            <a:r>
              <a:rPr lang="en-US" dirty="0"/>
              <a:t>/</a:t>
            </a:r>
            <a:r>
              <a:rPr lang="en-US" dirty="0" err="1"/>
              <a:t>suprateran</a:t>
            </a:r>
            <a:r>
              <a:rPr lang="en-US" dirty="0"/>
              <a:t>) </a:t>
            </a:r>
            <a:r>
              <a:rPr lang="en-US" dirty="0" err="1"/>
              <a:t>și</a:t>
            </a:r>
            <a:r>
              <a:rPr lang="en-US" dirty="0"/>
              <a:t> (</a:t>
            </a:r>
            <a:r>
              <a:rPr lang="en-US" dirty="0" err="1"/>
              <a:t>tren-autobuz</a:t>
            </a:r>
            <a:r>
              <a:rPr lang="en-US" dirty="0"/>
              <a:t>)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centura</a:t>
            </a:r>
            <a:r>
              <a:rPr lang="en-US" dirty="0"/>
              <a:t> </a:t>
            </a:r>
            <a:r>
              <a:rPr lang="en-US" dirty="0" err="1"/>
              <a:t>capitalei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calatorii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aiba</a:t>
            </a:r>
            <a:r>
              <a:rPr lang="en-US" dirty="0"/>
              <a:t>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terminalele</a:t>
            </a:r>
            <a:r>
              <a:rPr lang="en-US" dirty="0"/>
              <a:t> de transport public din </a:t>
            </a:r>
            <a:r>
              <a:rPr lang="en-US" dirty="0" err="1"/>
              <a:t>Bucureşti</a:t>
            </a:r>
            <a:r>
              <a:rPr lang="en-US" dirty="0"/>
              <a:t> (de </a:t>
            </a:r>
            <a:r>
              <a:rPr lang="en-US" dirty="0" err="1"/>
              <a:t>suprafaţă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subterane</a:t>
            </a:r>
            <a:r>
              <a:rPr lang="en-US" dirty="0"/>
              <a:t>). </a:t>
            </a:r>
            <a:br>
              <a:rPr lang="en-US" dirty="0"/>
            </a:br>
            <a:r>
              <a:rPr lang="en-US" dirty="0" err="1"/>
              <a:t>Stimularea</a:t>
            </a:r>
            <a:r>
              <a:rPr lang="en-US" dirty="0"/>
              <a:t> </a:t>
            </a:r>
            <a:r>
              <a:rPr lang="en-US" dirty="0" err="1"/>
              <a:t>relocarii</a:t>
            </a:r>
            <a:r>
              <a:rPr lang="en-US" dirty="0"/>
              <a:t> </a:t>
            </a:r>
            <a:r>
              <a:rPr lang="en-US" dirty="0" err="1"/>
              <a:t>autogarilor</a:t>
            </a:r>
            <a:r>
              <a:rPr lang="en-US" dirty="0"/>
              <a:t>/</a:t>
            </a:r>
            <a:r>
              <a:rPr lang="en-US" dirty="0" err="1"/>
              <a:t>statiilor</a:t>
            </a:r>
            <a:r>
              <a:rPr lang="en-US" dirty="0"/>
              <a:t> de </a:t>
            </a:r>
            <a:r>
              <a:rPr lang="en-US" dirty="0" err="1"/>
              <a:t>preluare</a:t>
            </a:r>
            <a:r>
              <a:rPr lang="en-US" dirty="0"/>
              <a:t> </a:t>
            </a:r>
            <a:r>
              <a:rPr lang="en-US" dirty="0" err="1"/>
              <a:t>pasageri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transportul</a:t>
            </a:r>
            <a:r>
              <a:rPr lang="en-US" dirty="0"/>
              <a:t> interurban/international in </a:t>
            </a:r>
            <a:r>
              <a:rPr lang="en-US" dirty="0" err="1"/>
              <a:t>zonele</a:t>
            </a:r>
            <a:r>
              <a:rPr lang="en-US" dirty="0"/>
              <a:t> de la </a:t>
            </a:r>
            <a:r>
              <a:rPr lang="en-US" dirty="0" err="1"/>
              <a:t>periferia</a:t>
            </a:r>
            <a:r>
              <a:rPr lang="en-US" dirty="0"/>
              <a:t> </a:t>
            </a:r>
            <a:r>
              <a:rPr lang="en-US" dirty="0" err="1"/>
              <a:t>orasului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in </a:t>
            </a:r>
            <a:r>
              <a:rPr lang="en-US" dirty="0" err="1"/>
              <a:t>viitoarele</a:t>
            </a:r>
            <a:r>
              <a:rPr lang="en-US" dirty="0"/>
              <a:t> </a:t>
            </a:r>
            <a:r>
              <a:rPr lang="en-US" dirty="0" err="1"/>
              <a:t>statii</a:t>
            </a:r>
            <a:r>
              <a:rPr lang="en-US" dirty="0"/>
              <a:t> </a:t>
            </a:r>
            <a:r>
              <a:rPr lang="en-US" dirty="0" err="1"/>
              <a:t>intermodale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>
                <a:solidFill>
                  <a:srgbClr val="FFFF00"/>
                </a:solidFill>
              </a:rPr>
              <a:t>Indicator:</a:t>
            </a:r>
            <a:r>
              <a:rPr lang="it-IT" dirty="0"/>
              <a:t>nr. stații intermodale noi construite </a:t>
            </a:r>
            <a:endParaRPr lang="it-IT" dirty="0" smtClean="0"/>
          </a:p>
          <a:p>
            <a:pPr algn="just"/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1259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ACTIUNI PREGATITOARE PENTRU DIMINUAREA IMPACTULUI NEGATIV ASUPRA STARII DE SPIRIT A CETATENILOR LA INTRODUCEREA MASURILOR DE REDUCERE A POLUARII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8636000" cy="40241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1 .</a:t>
            </a:r>
            <a:r>
              <a:rPr lang="en-US" b="1" dirty="0" err="1" smtClean="0">
                <a:solidFill>
                  <a:srgbClr val="FFFF00"/>
                </a:solidFill>
              </a:rPr>
              <a:t>Conştientizarea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populaţiei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privire</a:t>
            </a:r>
            <a:r>
              <a:rPr lang="en-US" b="1" dirty="0">
                <a:solidFill>
                  <a:srgbClr val="FFFF00"/>
                </a:solidFill>
              </a:rPr>
              <a:t> la </a:t>
            </a:r>
            <a:r>
              <a:rPr lang="en-US" b="1" dirty="0" err="1">
                <a:solidFill>
                  <a:srgbClr val="FFFF00"/>
                </a:solidFill>
              </a:rPr>
              <a:t>nivelul</a:t>
            </a:r>
            <a:r>
              <a:rPr lang="en-US" b="1" dirty="0">
                <a:solidFill>
                  <a:srgbClr val="FFFF00"/>
                </a:solidFill>
              </a:rPr>
              <a:t> real al </a:t>
            </a:r>
            <a:r>
              <a:rPr lang="en-US" b="1" dirty="0" err="1">
                <a:solidFill>
                  <a:srgbClr val="FFFF00"/>
                </a:solidFill>
              </a:rPr>
              <a:t>calităţii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aerului</a:t>
            </a:r>
            <a:r>
              <a:rPr lang="en-US" b="1" dirty="0">
                <a:solidFill>
                  <a:srgbClr val="FFFF00"/>
                </a:solidFill>
              </a:rPr>
              <a:t>, la </a:t>
            </a:r>
            <a:r>
              <a:rPr lang="en-US" b="1" dirty="0" err="1">
                <a:solidFill>
                  <a:srgbClr val="FFFF00"/>
                </a:solidFill>
              </a:rPr>
              <a:t>implicaţiile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asupra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sănătăţii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umane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Informarea</a:t>
            </a:r>
            <a:r>
              <a:rPr lang="en-US" dirty="0"/>
              <a:t> </a:t>
            </a:r>
            <a:r>
              <a:rPr lang="en-US" dirty="0" err="1"/>
              <a:t>populatiei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efectele</a:t>
            </a:r>
            <a:r>
              <a:rPr lang="en-US" dirty="0"/>
              <a:t> </a:t>
            </a:r>
            <a:r>
              <a:rPr lang="en-US" dirty="0" err="1"/>
              <a:t>poluarii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sanatatii</a:t>
            </a:r>
            <a:r>
              <a:rPr lang="en-US" dirty="0"/>
              <a:t> </a:t>
            </a:r>
            <a:r>
              <a:rPr lang="en-US" dirty="0" err="1"/>
              <a:t>populatiei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de </a:t>
            </a:r>
            <a:r>
              <a:rPr lang="en-US" dirty="0" err="1"/>
              <a:t>receptori</a:t>
            </a:r>
            <a:r>
              <a:rPr lang="en-US" dirty="0"/>
              <a:t> </a:t>
            </a:r>
            <a:r>
              <a:rPr lang="en-US" dirty="0" err="1"/>
              <a:t>sensibili</a:t>
            </a:r>
            <a:r>
              <a:rPr lang="en-US" dirty="0"/>
              <a:t>. </a:t>
            </a:r>
            <a:r>
              <a:rPr lang="en-US" dirty="0" err="1"/>
              <a:t>Informarea</a:t>
            </a:r>
            <a:r>
              <a:rPr lang="en-US" dirty="0"/>
              <a:t> </a:t>
            </a:r>
            <a:r>
              <a:rPr lang="en-US" dirty="0" err="1"/>
              <a:t>populatiei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categoriilor</a:t>
            </a:r>
            <a:r>
              <a:rPr lang="en-US" dirty="0"/>
              <a:t> </a:t>
            </a:r>
            <a:r>
              <a:rPr lang="en-US" dirty="0" err="1"/>
              <a:t>principale</a:t>
            </a:r>
            <a:r>
              <a:rPr lang="en-US" dirty="0"/>
              <a:t> de </a:t>
            </a:r>
            <a:r>
              <a:rPr lang="en-US" dirty="0" err="1"/>
              <a:t>surse</a:t>
            </a:r>
            <a:r>
              <a:rPr lang="en-US" dirty="0"/>
              <a:t> de </a:t>
            </a:r>
            <a:r>
              <a:rPr lang="en-US" dirty="0" err="1"/>
              <a:t>poluare</a:t>
            </a:r>
            <a:r>
              <a:rPr lang="en-US" dirty="0"/>
              <a:t> la </a:t>
            </a:r>
            <a:r>
              <a:rPr lang="en-US" dirty="0" err="1"/>
              <a:t>nivel</a:t>
            </a:r>
            <a:r>
              <a:rPr lang="en-US" dirty="0"/>
              <a:t> urban. </a:t>
            </a:r>
            <a:r>
              <a:rPr lang="en-US" dirty="0" err="1"/>
              <a:t>Constientizarea</a:t>
            </a:r>
            <a:r>
              <a:rPr lang="en-US" dirty="0"/>
              <a:t>  </a:t>
            </a:r>
            <a:r>
              <a:rPr lang="en-US" dirty="0" err="1"/>
              <a:t>populatia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rolul</a:t>
            </a:r>
            <a:r>
              <a:rPr lang="en-US" dirty="0"/>
              <a:t> </a:t>
            </a:r>
            <a:r>
              <a:rPr lang="en-US" dirty="0" err="1"/>
              <a:t>esential</a:t>
            </a:r>
            <a:r>
              <a:rPr lang="en-US" dirty="0"/>
              <a:t> al </a:t>
            </a:r>
            <a:r>
              <a:rPr lang="en-US" dirty="0" err="1"/>
              <a:t>cetatenilor</a:t>
            </a:r>
            <a:r>
              <a:rPr lang="en-US" dirty="0"/>
              <a:t> in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fenomenului</a:t>
            </a:r>
            <a:r>
              <a:rPr lang="en-US" dirty="0"/>
              <a:t> de </a:t>
            </a:r>
            <a:r>
              <a:rPr lang="en-US" dirty="0" err="1"/>
              <a:t>poluare</a:t>
            </a:r>
            <a:r>
              <a:rPr lang="en-US" dirty="0"/>
              <a:t> la </a:t>
            </a:r>
            <a:r>
              <a:rPr lang="en-US" dirty="0" err="1"/>
              <a:t>nivel</a:t>
            </a:r>
            <a:r>
              <a:rPr lang="en-US" dirty="0"/>
              <a:t> urban.</a:t>
            </a:r>
          </a:p>
          <a:p>
            <a:pPr algn="just"/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strategii</a:t>
            </a:r>
            <a:r>
              <a:rPr lang="en-US" dirty="0"/>
              <a:t> de </a:t>
            </a:r>
            <a:r>
              <a:rPr lang="en-US" dirty="0" err="1"/>
              <a:t>comunicare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aplicare</a:t>
            </a:r>
            <a:r>
              <a:rPr lang="en-US" dirty="0"/>
              <a:t> la </a:t>
            </a:r>
            <a:r>
              <a:rPr lang="en-US" dirty="0" err="1"/>
              <a:t>nivelul</a:t>
            </a:r>
            <a:r>
              <a:rPr lang="en-US" dirty="0"/>
              <a:t> PMB </a:t>
            </a:r>
            <a:r>
              <a:rPr lang="en-US" dirty="0" err="1"/>
              <a:t>și</a:t>
            </a:r>
            <a:r>
              <a:rPr lang="en-US" dirty="0"/>
              <a:t> al </a:t>
            </a:r>
            <a:r>
              <a:rPr lang="en-US" dirty="0" err="1"/>
              <a:t>primăriilor</a:t>
            </a:r>
            <a:r>
              <a:rPr lang="en-US" dirty="0"/>
              <a:t> de </a:t>
            </a:r>
            <a:r>
              <a:rPr lang="en-US" dirty="0" err="1"/>
              <a:t>sectoare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Colaborare</a:t>
            </a:r>
            <a:r>
              <a:rPr lang="en-US" dirty="0"/>
              <a:t> cu </a:t>
            </a:r>
            <a:r>
              <a:rPr lang="en-US" dirty="0" err="1"/>
              <a:t>instituţiile</a:t>
            </a:r>
            <a:r>
              <a:rPr lang="en-US" dirty="0"/>
              <a:t> de </a:t>
            </a:r>
            <a:r>
              <a:rPr lang="en-US" dirty="0" err="1"/>
              <a:t>sănătate</a:t>
            </a:r>
            <a:r>
              <a:rPr lang="en-US" dirty="0"/>
              <a:t> </a:t>
            </a:r>
            <a:r>
              <a:rPr lang="en-US" dirty="0" err="1"/>
              <a:t>publică</a:t>
            </a:r>
            <a:r>
              <a:rPr lang="en-US" dirty="0"/>
              <a:t> (</a:t>
            </a:r>
            <a:r>
              <a:rPr lang="en-US" dirty="0" err="1"/>
              <a:t>medici</a:t>
            </a:r>
            <a:r>
              <a:rPr lang="en-US" dirty="0"/>
              <a:t> </a:t>
            </a:r>
            <a:r>
              <a:rPr lang="en-US" dirty="0" err="1"/>
              <a:t>renumiti</a:t>
            </a:r>
            <a:r>
              <a:rPr lang="en-US" dirty="0"/>
              <a:t>), </a:t>
            </a:r>
            <a:r>
              <a:rPr lang="en-US" dirty="0" err="1"/>
              <a:t>vedete</a:t>
            </a:r>
            <a:r>
              <a:rPr lang="en-US" dirty="0"/>
              <a:t> (</a:t>
            </a:r>
            <a:r>
              <a:rPr lang="en-US" dirty="0" err="1"/>
              <a:t>formatori</a:t>
            </a:r>
            <a:r>
              <a:rPr lang="en-US" dirty="0"/>
              <a:t> </a:t>
            </a:r>
            <a:r>
              <a:rPr lang="en-US" dirty="0" err="1"/>
              <a:t>reali</a:t>
            </a:r>
            <a:r>
              <a:rPr lang="en-US" dirty="0"/>
              <a:t> de </a:t>
            </a:r>
            <a:r>
              <a:rPr lang="en-US" dirty="0" err="1"/>
              <a:t>opinie</a:t>
            </a:r>
            <a:r>
              <a:rPr lang="en-US" dirty="0"/>
              <a:t>), </a:t>
            </a:r>
            <a:r>
              <a:rPr lang="en-US" dirty="0" err="1"/>
              <a:t>experti</a:t>
            </a:r>
            <a:r>
              <a:rPr lang="en-US" dirty="0"/>
              <a:t>, ONG-</a:t>
            </a:r>
            <a:r>
              <a:rPr lang="en-US" dirty="0" err="1"/>
              <a:t>uri</a:t>
            </a:r>
            <a:r>
              <a:rPr lang="en-US" dirty="0"/>
              <a:t> din </a:t>
            </a:r>
            <a:r>
              <a:rPr lang="en-US" dirty="0" err="1"/>
              <a:t>toate</a:t>
            </a:r>
            <a:r>
              <a:rPr lang="en-US" dirty="0"/>
              <a:t> </a:t>
            </a:r>
            <a:r>
              <a:rPr lang="en-US" dirty="0" err="1"/>
              <a:t>domeniile</a:t>
            </a:r>
            <a:r>
              <a:rPr lang="en-US" dirty="0"/>
              <a:t> cu impact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tinta</a:t>
            </a:r>
            <a:r>
              <a:rPr lang="en-US" dirty="0"/>
              <a:t>. </a:t>
            </a:r>
            <a:r>
              <a:rPr lang="en-US" dirty="0" err="1"/>
              <a:t>Implicarea</a:t>
            </a:r>
            <a:r>
              <a:rPr lang="en-US" dirty="0"/>
              <a:t> </a:t>
            </a:r>
            <a:r>
              <a:rPr lang="en-US" dirty="0" err="1"/>
              <a:t>universităţilor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şcolilor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sensul</a:t>
            </a:r>
            <a:r>
              <a:rPr lang="en-US" dirty="0"/>
              <a:t> </a:t>
            </a:r>
            <a:r>
              <a:rPr lang="en-US" dirty="0" err="1"/>
              <a:t>adaptării</a:t>
            </a:r>
            <a:r>
              <a:rPr lang="en-US" dirty="0"/>
              <a:t> </a:t>
            </a:r>
            <a:r>
              <a:rPr lang="en-US" dirty="0" err="1"/>
              <a:t>planurilor</a:t>
            </a:r>
            <a:r>
              <a:rPr lang="en-US" dirty="0"/>
              <a:t> de </a:t>
            </a:r>
            <a:r>
              <a:rPr lang="en-US" dirty="0" err="1"/>
              <a:t>studii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Promovarea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set/</a:t>
            </a:r>
            <a:r>
              <a:rPr lang="en-US" dirty="0" err="1"/>
              <a:t>sistem</a:t>
            </a:r>
            <a:r>
              <a:rPr lang="en-US" dirty="0"/>
              <a:t> de </a:t>
            </a:r>
            <a:r>
              <a:rPr lang="en-US" dirty="0" err="1"/>
              <a:t>bune</a:t>
            </a:r>
            <a:r>
              <a:rPr lang="en-US" dirty="0"/>
              <a:t> </a:t>
            </a:r>
            <a:r>
              <a:rPr lang="en-US" dirty="0" err="1"/>
              <a:t>practici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domeniu</a:t>
            </a:r>
            <a:r>
              <a:rPr lang="en-US" dirty="0"/>
              <a:t>. </a:t>
            </a:r>
            <a:r>
              <a:rPr lang="en-US" dirty="0" err="1"/>
              <a:t>Implicarea</a:t>
            </a:r>
            <a:r>
              <a:rPr lang="en-US" dirty="0"/>
              <a:t> </a:t>
            </a:r>
            <a:r>
              <a:rPr lang="en-US" dirty="0" err="1"/>
              <a:t>reprezentanţilor</a:t>
            </a:r>
            <a:r>
              <a:rPr lang="en-US" dirty="0"/>
              <a:t> </a:t>
            </a:r>
            <a:r>
              <a:rPr lang="en-US" dirty="0" err="1"/>
              <a:t>autorităţilor</a:t>
            </a:r>
            <a:r>
              <a:rPr lang="en-US" dirty="0"/>
              <a:t> de </a:t>
            </a:r>
            <a:r>
              <a:rPr lang="en-US" dirty="0" err="1"/>
              <a:t>mediu</a:t>
            </a:r>
            <a:r>
              <a:rPr lang="en-US" dirty="0"/>
              <a:t>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9499600" y="2194559"/>
            <a:ext cx="2209800" cy="4024125"/>
          </a:xfrm>
        </p:spPr>
        <p:txBody>
          <a:bodyPr>
            <a:normAutofit fontScale="92500" lnSpcReduction="20000"/>
          </a:bodyPr>
          <a:lstStyle/>
          <a:p>
            <a:r>
              <a:rPr lang="it-IT" dirty="0">
                <a:solidFill>
                  <a:srgbClr val="FFFF00"/>
                </a:solidFill>
              </a:rPr>
              <a:t>Indicatori specifici aplicabili in strategiile de </a:t>
            </a:r>
            <a:r>
              <a:rPr lang="it-IT" dirty="0" smtClean="0">
                <a:solidFill>
                  <a:srgbClr val="FFFF00"/>
                </a:solidFill>
              </a:rPr>
              <a:t>comunicare</a:t>
            </a:r>
          </a:p>
          <a:p>
            <a:pPr algn="just"/>
            <a:r>
              <a:rPr lang="en-US" dirty="0" err="1"/>
              <a:t>Reducere</a:t>
            </a:r>
            <a:r>
              <a:rPr lang="en-US" dirty="0"/>
              <a:t> cu </a:t>
            </a:r>
            <a:r>
              <a:rPr lang="en-US" dirty="0" err="1"/>
              <a:t>certitudine</a:t>
            </a:r>
            <a:r>
              <a:rPr lang="en-US" dirty="0"/>
              <a:t> a </a:t>
            </a:r>
            <a:r>
              <a:rPr lang="en-US" dirty="0" err="1"/>
              <a:t>emisiilor</a:t>
            </a:r>
            <a:r>
              <a:rPr lang="en-US" dirty="0"/>
              <a:t>, </a:t>
            </a:r>
            <a:r>
              <a:rPr lang="en-US" dirty="0" err="1"/>
              <a:t>necuantificabila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0484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75495"/>
          </a:xfrm>
        </p:spPr>
        <p:txBody>
          <a:bodyPr>
            <a:normAutofit fontScale="90000"/>
          </a:bodyPr>
          <a:lstStyle/>
          <a:p>
            <a:r>
              <a:rPr lang="en-US" dirty="0"/>
              <a:t>GESTIONARE TRAFIC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0182"/>
            <a:ext cx="10820400" cy="492850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23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it-IT" b="1" dirty="0" smtClean="0">
                <a:solidFill>
                  <a:srgbClr val="FFFF00"/>
                </a:solidFill>
              </a:rPr>
              <a:t>Zonarea </a:t>
            </a:r>
            <a:r>
              <a:rPr lang="it-IT" b="1" dirty="0">
                <a:solidFill>
                  <a:srgbClr val="FFFF00"/>
                </a:solidFill>
              </a:rPr>
              <a:t>oraşului şi limitarea accesului </a:t>
            </a:r>
            <a:endParaRPr lang="it-IT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Introducerea</a:t>
            </a:r>
            <a:r>
              <a:rPr lang="en-US" dirty="0"/>
              <a:t> </a:t>
            </a:r>
            <a:r>
              <a:rPr lang="en-US" dirty="0" err="1"/>
              <a:t>vignetelor</a:t>
            </a:r>
            <a:r>
              <a:rPr lang="en-US" dirty="0"/>
              <a:t> de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culori</a:t>
            </a:r>
            <a:r>
              <a:rPr lang="en-US" dirty="0"/>
              <a:t> in </a:t>
            </a:r>
            <a:r>
              <a:rPr lang="en-US" dirty="0" err="1"/>
              <a:t>functie</a:t>
            </a:r>
            <a:r>
              <a:rPr lang="en-US" dirty="0"/>
              <a:t> de </a:t>
            </a:r>
            <a:r>
              <a:rPr lang="en-US" dirty="0" err="1"/>
              <a:t>zona</a:t>
            </a:r>
            <a:r>
              <a:rPr lang="en-US" dirty="0"/>
              <a:t>. Se </a:t>
            </a:r>
            <a:r>
              <a:rPr lang="en-US" dirty="0" err="1"/>
              <a:t>stabilesc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vignete</a:t>
            </a:r>
            <a:r>
              <a:rPr lang="en-US" dirty="0"/>
              <a:t>, </a:t>
            </a:r>
            <a:r>
              <a:rPr lang="en-US" dirty="0" err="1"/>
              <a:t>taxate</a:t>
            </a:r>
            <a:r>
              <a:rPr lang="en-US" dirty="0"/>
              <a:t> </a:t>
            </a:r>
            <a:r>
              <a:rPr lang="en-US" dirty="0" err="1"/>
              <a:t>diferit</a:t>
            </a:r>
            <a:r>
              <a:rPr lang="en-US" dirty="0"/>
              <a:t>, </a:t>
            </a:r>
            <a:r>
              <a:rPr lang="en-US" dirty="0" err="1"/>
              <a:t>corespunzătoare</a:t>
            </a:r>
            <a:r>
              <a:rPr lang="en-US" dirty="0"/>
              <a:t> </a:t>
            </a:r>
            <a:r>
              <a:rPr lang="en-US" dirty="0" err="1"/>
              <a:t>fiecărui</a:t>
            </a:r>
            <a:r>
              <a:rPr lang="en-US" dirty="0"/>
              <a:t> tip de </a:t>
            </a:r>
            <a:r>
              <a:rPr lang="en-US" dirty="0" err="1"/>
              <a:t>zonă</a:t>
            </a:r>
            <a:r>
              <a:rPr lang="en-US" dirty="0"/>
              <a:t> </a:t>
            </a:r>
            <a:r>
              <a:rPr lang="en-US" dirty="0" err="1"/>
              <a:t>definită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Indicator :</a:t>
            </a:r>
            <a:r>
              <a:rPr lang="en-US" b="1" dirty="0"/>
              <a:t>nr </a:t>
            </a:r>
            <a:r>
              <a:rPr lang="en-US" b="1" dirty="0" err="1"/>
              <a:t>vignete</a:t>
            </a:r>
            <a:r>
              <a:rPr lang="en-US" b="1" dirty="0"/>
              <a:t> </a:t>
            </a:r>
            <a:r>
              <a:rPr lang="en-US" b="1" dirty="0" err="1"/>
              <a:t>vandute</a:t>
            </a:r>
            <a:r>
              <a:rPr lang="en-US" b="1" dirty="0"/>
              <a:t>/</a:t>
            </a:r>
            <a:r>
              <a:rPr lang="en-US" b="1" dirty="0" err="1"/>
              <a:t>categorie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:</a:t>
            </a:r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zonele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presupun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taxe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vigneta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24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it-IT" b="1" dirty="0">
                <a:solidFill>
                  <a:srgbClr val="FFFF00"/>
                </a:solidFill>
              </a:rPr>
              <a:t>Închiderea unor artere şi a centrului in week-end</a:t>
            </a:r>
            <a:br>
              <a:rPr lang="it-IT" b="1" dirty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dirty="0" err="1"/>
              <a:t>Cresterea</a:t>
            </a:r>
            <a:r>
              <a:rPr lang="en-US" dirty="0"/>
              <a:t> </a:t>
            </a:r>
            <a:r>
              <a:rPr lang="en-US" dirty="0" err="1"/>
              <a:t>numarului</a:t>
            </a:r>
            <a:r>
              <a:rPr lang="en-US" dirty="0"/>
              <a:t> de </a:t>
            </a:r>
            <a:r>
              <a:rPr lang="en-US" dirty="0" err="1"/>
              <a:t>artere</a:t>
            </a:r>
            <a:r>
              <a:rPr lang="en-US" dirty="0"/>
              <a:t> </a:t>
            </a:r>
            <a:r>
              <a:rPr lang="en-US" dirty="0" err="1"/>
              <a:t>inchise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perioada</a:t>
            </a:r>
            <a:r>
              <a:rPr lang="en-US" dirty="0"/>
              <a:t> </a:t>
            </a:r>
            <a:r>
              <a:rPr lang="en-US" dirty="0" err="1"/>
              <a:t>weekendului</a:t>
            </a:r>
            <a:r>
              <a:rPr lang="en-US" dirty="0"/>
              <a:t> in </a:t>
            </a:r>
            <a:r>
              <a:rPr lang="en-US" dirty="0" err="1"/>
              <a:t>scopul</a:t>
            </a:r>
            <a:r>
              <a:rPr lang="en-US" dirty="0"/>
              <a:t> </a:t>
            </a:r>
            <a:r>
              <a:rPr lang="en-US" dirty="0" err="1"/>
              <a:t>incurajarii</a:t>
            </a:r>
            <a:r>
              <a:rPr lang="en-US" dirty="0"/>
              <a:t> </a:t>
            </a:r>
            <a:r>
              <a:rPr lang="en-US" dirty="0" err="1"/>
              <a:t>activitatilor</a:t>
            </a:r>
            <a:r>
              <a:rPr lang="en-US" dirty="0"/>
              <a:t> </a:t>
            </a:r>
            <a:r>
              <a:rPr lang="en-US" dirty="0" err="1"/>
              <a:t>recreative</a:t>
            </a:r>
            <a:r>
              <a:rPr lang="en-US" dirty="0"/>
              <a:t> (jogging, </a:t>
            </a:r>
            <a:r>
              <a:rPr lang="en-US" dirty="0" err="1"/>
              <a:t>bicicleta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), in special a </a:t>
            </a:r>
            <a:r>
              <a:rPr lang="en-US" dirty="0" err="1"/>
              <a:t>arterelor</a:t>
            </a:r>
            <a:r>
              <a:rPr lang="en-US" dirty="0"/>
              <a:t> din </a:t>
            </a:r>
            <a:r>
              <a:rPr lang="en-US" dirty="0" err="1"/>
              <a:t>jurul</a:t>
            </a:r>
            <a:r>
              <a:rPr lang="en-US" dirty="0"/>
              <a:t> </a:t>
            </a:r>
            <a:r>
              <a:rPr lang="en-US" dirty="0" err="1"/>
              <a:t>parcurilor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a </a:t>
            </a:r>
            <a:r>
              <a:rPr lang="en-US" dirty="0" err="1"/>
              <a:t>altor</a:t>
            </a:r>
            <a:r>
              <a:rPr lang="en-US" dirty="0"/>
              <a:t> zone de </a:t>
            </a:r>
            <a:r>
              <a:rPr lang="en-US" dirty="0" err="1"/>
              <a:t>recreere</a:t>
            </a:r>
            <a:r>
              <a:rPr lang="en-US" dirty="0"/>
              <a:t>. 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in </a:t>
            </a:r>
            <a:r>
              <a:rPr lang="en-US" dirty="0" err="1"/>
              <a:t>continuare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accesul</a:t>
            </a:r>
            <a:r>
              <a:rPr lang="en-US" dirty="0"/>
              <a:t> </a:t>
            </a:r>
            <a:r>
              <a:rPr lang="en-US" dirty="0" err="1"/>
              <a:t>transportului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comun</a:t>
            </a:r>
            <a:r>
              <a:rPr lang="en-US" dirty="0"/>
              <a:t>, </a:t>
            </a:r>
            <a:r>
              <a:rPr lang="en-US" dirty="0" err="1"/>
              <a:t>taxiurilor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persoanelor</a:t>
            </a:r>
            <a:r>
              <a:rPr lang="en-US" dirty="0"/>
              <a:t> cu handicap </a:t>
            </a:r>
            <a:r>
              <a:rPr lang="en-US" dirty="0" err="1"/>
              <a:t>locomotor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Indicator :</a:t>
            </a:r>
            <a:r>
              <a:rPr lang="en-US" b="1" dirty="0" err="1"/>
              <a:t>neaplicabil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Rezultatele</a:t>
            </a:r>
            <a:r>
              <a:rPr lang="en-US" dirty="0"/>
              <a:t> </a:t>
            </a:r>
            <a:r>
              <a:rPr lang="en-US" dirty="0" err="1"/>
              <a:t>modelării</a:t>
            </a:r>
            <a:r>
              <a:rPr lang="en-US" dirty="0"/>
              <a:t> </a:t>
            </a:r>
            <a:r>
              <a:rPr lang="en-US" dirty="0" err="1"/>
              <a:t>matematice</a:t>
            </a:r>
            <a:r>
              <a:rPr lang="en-US" dirty="0"/>
              <a:t> a </a:t>
            </a:r>
            <a:r>
              <a:rPr lang="en-US" dirty="0" err="1"/>
              <a:t>dispersiei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provenite</a:t>
            </a:r>
            <a:r>
              <a:rPr lang="en-US" dirty="0"/>
              <a:t> din </a:t>
            </a:r>
            <a:r>
              <a:rPr lang="en-US" dirty="0" err="1"/>
              <a:t>traficul</a:t>
            </a:r>
            <a:r>
              <a:rPr lang="en-US" dirty="0"/>
              <a:t> </a:t>
            </a:r>
            <a:r>
              <a:rPr lang="en-US" dirty="0" err="1"/>
              <a:t>rutier</a:t>
            </a:r>
            <a:r>
              <a:rPr lang="en-US" dirty="0"/>
              <a:t> </a:t>
            </a:r>
            <a:r>
              <a:rPr lang="en-US" dirty="0" err="1"/>
              <a:t>arată</a:t>
            </a:r>
            <a:r>
              <a:rPr lang="en-US" dirty="0"/>
              <a:t> </a:t>
            </a:r>
            <a:r>
              <a:rPr lang="en-US" dirty="0" err="1"/>
              <a:t>concentraţii</a:t>
            </a:r>
            <a:r>
              <a:rPr lang="en-US" dirty="0"/>
              <a:t> </a:t>
            </a:r>
            <a:r>
              <a:rPr lang="en-US" dirty="0" err="1"/>
              <a:t>anuale</a:t>
            </a:r>
            <a:r>
              <a:rPr lang="en-US" dirty="0"/>
              <a:t> de </a:t>
            </a:r>
            <a:r>
              <a:rPr lang="en-US" dirty="0" err="1"/>
              <a:t>aproximativ</a:t>
            </a:r>
            <a:r>
              <a:rPr lang="en-US" dirty="0"/>
              <a:t> 2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 </a:t>
            </a:r>
            <a:r>
              <a:rPr lang="en-US" dirty="0" err="1"/>
              <a:t>delimitată</a:t>
            </a:r>
            <a:r>
              <a:rPr lang="en-US" dirty="0"/>
              <a:t> de PIDU - ZCB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întreaga</a:t>
            </a:r>
            <a:r>
              <a:rPr lang="en-US" dirty="0"/>
              <a:t> </a:t>
            </a:r>
            <a:r>
              <a:rPr lang="en-US" dirty="0" err="1"/>
              <a:t>suprafaţă</a:t>
            </a:r>
            <a:r>
              <a:rPr lang="en-US" dirty="0"/>
              <a:t> a </a:t>
            </a:r>
            <a:r>
              <a:rPr lang="en-US" dirty="0" err="1"/>
              <a:t>municipiului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NO2, PM10 </a:t>
            </a:r>
            <a:r>
              <a:rPr lang="en-US" dirty="0" err="1"/>
              <a:t>şi</a:t>
            </a:r>
            <a:r>
              <a:rPr lang="en-US" dirty="0"/>
              <a:t> C6H6.</a:t>
            </a:r>
            <a:br>
              <a:rPr lang="en-US" dirty="0"/>
            </a:br>
            <a:r>
              <a:rPr lang="en-US" dirty="0" err="1"/>
              <a:t>Aşadar</a:t>
            </a:r>
            <a:r>
              <a:rPr lang="en-US" dirty="0"/>
              <a:t>, </a:t>
            </a:r>
            <a:r>
              <a:rPr lang="en-US" dirty="0" err="1"/>
              <a:t>masurile</a:t>
            </a:r>
            <a:r>
              <a:rPr lang="en-US" dirty="0"/>
              <a:t> de </a:t>
            </a:r>
            <a:r>
              <a:rPr lang="en-US" dirty="0" err="1"/>
              <a:t>reducere</a:t>
            </a:r>
            <a:r>
              <a:rPr lang="en-US" dirty="0"/>
              <a:t> a </a:t>
            </a:r>
            <a:r>
              <a:rPr lang="en-US" dirty="0" err="1"/>
              <a:t>accesului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inchiderea</a:t>
            </a:r>
            <a:r>
              <a:rPr lang="en-US" dirty="0"/>
              <a:t> </a:t>
            </a:r>
            <a:r>
              <a:rPr lang="en-US" dirty="0" err="1"/>
              <a:t>arterelor</a:t>
            </a:r>
            <a:r>
              <a:rPr lang="en-US" dirty="0"/>
              <a:t> in weekend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avea</a:t>
            </a:r>
            <a:r>
              <a:rPr lang="en-US" dirty="0"/>
              <a:t> un </a:t>
            </a:r>
            <a:r>
              <a:rPr lang="en-US" dirty="0" err="1"/>
              <a:t>efect</a:t>
            </a:r>
            <a:r>
              <a:rPr lang="en-US" dirty="0"/>
              <a:t> de </a:t>
            </a:r>
            <a:r>
              <a:rPr lang="en-US" dirty="0" err="1"/>
              <a:t>scadere</a:t>
            </a:r>
            <a:r>
              <a:rPr lang="en-US" dirty="0"/>
              <a:t> a </a:t>
            </a:r>
            <a:r>
              <a:rPr lang="en-US" dirty="0" err="1"/>
              <a:t>concentratiilor</a:t>
            </a:r>
            <a:r>
              <a:rPr lang="en-US" dirty="0"/>
              <a:t>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datorate</a:t>
            </a:r>
            <a:r>
              <a:rPr lang="en-US" dirty="0"/>
              <a:t> </a:t>
            </a:r>
            <a:r>
              <a:rPr lang="en-US" dirty="0" err="1"/>
              <a:t>traficului</a:t>
            </a:r>
            <a:r>
              <a:rPr lang="en-US" dirty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3456888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75495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MASURI ASUPRA CAILOR DE RULARE SI A INFRASTRUCTURII DE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216" y="2011471"/>
            <a:ext cx="11674258" cy="4171167"/>
          </a:xfrm>
        </p:spPr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25</a:t>
            </a:r>
            <a:r>
              <a:rPr lang="en-US" b="1" dirty="0" smtClean="0">
                <a:solidFill>
                  <a:srgbClr val="FFFF00"/>
                </a:solidFill>
              </a:rPr>
              <a:t> :</a:t>
            </a:r>
            <a:r>
              <a:rPr lang="pt-BR" b="1" dirty="0">
                <a:solidFill>
                  <a:srgbClr val="FFFF00"/>
                </a:solidFill>
              </a:rPr>
              <a:t> Extinderea/ </a:t>
            </a:r>
            <a:r>
              <a:rPr lang="pt-BR" b="1" dirty="0" smtClean="0">
                <a:solidFill>
                  <a:srgbClr val="FFFF00"/>
                </a:solidFill>
              </a:rPr>
              <a:t>modernizarea </a:t>
            </a:r>
            <a:r>
              <a:rPr lang="pt-BR" b="1" dirty="0">
                <a:solidFill>
                  <a:srgbClr val="FFFF00"/>
                </a:solidFill>
              </a:rPr>
              <a:t>arterelor de circulație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dirty="0" err="1"/>
              <a:t>Imbunătățirea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suprafețelor</a:t>
            </a:r>
            <a:r>
              <a:rPr lang="en-US" dirty="0"/>
              <a:t> de </a:t>
            </a:r>
            <a:r>
              <a:rPr lang="en-US" dirty="0" err="1"/>
              <a:t>rulare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traficul</a:t>
            </a:r>
            <a:r>
              <a:rPr lang="en-US" dirty="0"/>
              <a:t> </a:t>
            </a:r>
            <a:r>
              <a:rPr lang="en-US" dirty="0" err="1"/>
              <a:t>rutier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fluenței</a:t>
            </a:r>
            <a:r>
              <a:rPr lang="en-US" dirty="0"/>
              <a:t> </a:t>
            </a:r>
            <a:r>
              <a:rPr lang="en-US" dirty="0" err="1"/>
              <a:t>traficului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limitarea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datorate</a:t>
            </a:r>
            <a:r>
              <a:rPr lang="en-US" dirty="0"/>
              <a:t> </a:t>
            </a:r>
            <a:r>
              <a:rPr lang="en-US" dirty="0" err="1"/>
              <a:t>frecării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asfaltari</a:t>
            </a:r>
            <a:r>
              <a:rPr lang="en-US" dirty="0"/>
              <a:t> de </a:t>
            </a:r>
            <a:r>
              <a:rPr lang="en-US" dirty="0" err="1"/>
              <a:t>străzi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reparații</a:t>
            </a:r>
            <a:r>
              <a:rPr lang="en-US" dirty="0"/>
              <a:t> ale </a:t>
            </a:r>
            <a:r>
              <a:rPr lang="en-US" dirty="0" err="1"/>
              <a:t>zonelor</a:t>
            </a:r>
            <a:r>
              <a:rPr lang="en-US" dirty="0"/>
              <a:t> deteriorate 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/>
              <a:t>- </a:t>
            </a:r>
            <a:r>
              <a:rPr lang="en-US" dirty="0" err="1"/>
              <a:t>utilizarea</a:t>
            </a:r>
            <a:r>
              <a:rPr lang="en-US" dirty="0"/>
              <a:t> de </a:t>
            </a:r>
            <a:r>
              <a:rPr lang="en-US" dirty="0" err="1"/>
              <a:t>materiale</a:t>
            </a:r>
            <a:r>
              <a:rPr lang="en-US" dirty="0"/>
              <a:t> </a:t>
            </a:r>
            <a:r>
              <a:rPr lang="en-US" dirty="0" err="1"/>
              <a:t>rezistente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acoperiri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  </a:t>
            </a:r>
            <a:br>
              <a:rPr lang="en-US" dirty="0"/>
            </a:br>
            <a:r>
              <a:rPr lang="en-US" dirty="0" err="1"/>
              <a:t>Elaborarea</a:t>
            </a:r>
            <a:r>
              <a:rPr lang="en-US" dirty="0"/>
              <a:t> de </a:t>
            </a:r>
            <a:r>
              <a:rPr lang="en-US" dirty="0" err="1"/>
              <a:t>programe</a:t>
            </a:r>
            <a:r>
              <a:rPr lang="en-US" dirty="0"/>
              <a:t> de </a:t>
            </a:r>
            <a:r>
              <a:rPr lang="en-US" dirty="0" err="1"/>
              <a:t>reparații</a:t>
            </a:r>
            <a:r>
              <a:rPr lang="en-US" dirty="0"/>
              <a:t> ale </a:t>
            </a:r>
            <a:r>
              <a:rPr lang="en-US" dirty="0" err="1"/>
              <a:t>strazilor</a:t>
            </a:r>
            <a:r>
              <a:rPr lang="en-US" dirty="0"/>
              <a:t> </a:t>
            </a:r>
            <a:r>
              <a:rPr lang="en-US" dirty="0" err="1"/>
              <a:t>esalonat</a:t>
            </a:r>
            <a:r>
              <a:rPr lang="en-US" dirty="0"/>
              <a:t>,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corelat</a:t>
            </a:r>
            <a:r>
              <a:rPr lang="en-US" dirty="0"/>
              <a:t> cu </a:t>
            </a:r>
            <a:r>
              <a:rPr lang="en-US" dirty="0" err="1"/>
              <a:t>celelalte</a:t>
            </a:r>
            <a:r>
              <a:rPr lang="en-US" dirty="0"/>
              <a:t> </a:t>
            </a:r>
            <a:r>
              <a:rPr lang="en-US" dirty="0" err="1"/>
              <a:t>lucrări</a:t>
            </a:r>
            <a:r>
              <a:rPr lang="en-US" dirty="0"/>
              <a:t> la </a:t>
            </a:r>
            <a:r>
              <a:rPr lang="en-US" dirty="0" err="1"/>
              <a:t>rețelele</a:t>
            </a:r>
            <a:r>
              <a:rPr lang="en-US" dirty="0"/>
              <a:t> </a:t>
            </a:r>
            <a:r>
              <a:rPr lang="en-US" dirty="0" err="1"/>
              <a:t>subterane</a:t>
            </a:r>
            <a:r>
              <a:rPr lang="en-US" dirty="0"/>
              <a:t>,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perturbe</a:t>
            </a:r>
            <a:r>
              <a:rPr lang="en-US" dirty="0"/>
              <a:t> cat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putin</a:t>
            </a:r>
            <a:r>
              <a:rPr lang="en-US" dirty="0"/>
              <a:t> </a:t>
            </a:r>
            <a:r>
              <a:rPr lang="en-US" dirty="0" err="1"/>
              <a:t>traficul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respectarea</a:t>
            </a:r>
            <a:r>
              <a:rPr lang="en-US" dirty="0"/>
              <a:t> </a:t>
            </a:r>
            <a:r>
              <a:rPr lang="en-US" dirty="0" err="1"/>
              <a:t>graficului</a:t>
            </a:r>
            <a:r>
              <a:rPr lang="en-US" dirty="0"/>
              <a:t> de </a:t>
            </a:r>
            <a:r>
              <a:rPr lang="en-US" dirty="0" err="1" smtClean="0"/>
              <a:t>lucrări</a:t>
            </a:r>
            <a:endParaRPr lang="en-US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Indicator</a:t>
            </a:r>
            <a:r>
              <a:rPr lang="en-US" b="1" dirty="0">
                <a:solidFill>
                  <a:srgbClr val="FFFF00"/>
                </a:solidFill>
              </a:rPr>
              <a:t>: nr </a:t>
            </a:r>
            <a:r>
              <a:rPr lang="en-US" b="1" dirty="0" err="1">
                <a:solidFill>
                  <a:srgbClr val="FFFF00"/>
                </a:solidFill>
              </a:rPr>
              <a:t>strazi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rehabilitate</a:t>
            </a:r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0558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MASURI ASUPRA CAILOR DE RULARE SI A INFRASTRUCTURII DE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26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Dezvoltarea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zonelor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acces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pietoni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err="1"/>
              <a:t>Extinderea</a:t>
            </a:r>
            <a:r>
              <a:rPr lang="en-US" dirty="0"/>
              <a:t> </a:t>
            </a:r>
            <a:r>
              <a:rPr lang="en-US" dirty="0" err="1"/>
              <a:t>suprafețelor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desemnarea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suprafețe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instituirea</a:t>
            </a:r>
            <a:r>
              <a:rPr lang="en-US" dirty="0"/>
              <a:t> de zone </a:t>
            </a:r>
            <a:r>
              <a:rPr lang="en-US" dirty="0" err="1"/>
              <a:t>pietonale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lărgirea</a:t>
            </a:r>
            <a:r>
              <a:rPr lang="en-US" dirty="0"/>
              <a:t> </a:t>
            </a:r>
            <a:r>
              <a:rPr lang="en-US" dirty="0" err="1"/>
              <a:t>trotuarelor</a:t>
            </a:r>
            <a:r>
              <a:rPr lang="en-US" dirty="0"/>
              <a:t> (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fezabil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interzicerea</a:t>
            </a:r>
            <a:r>
              <a:rPr lang="en-US" dirty="0"/>
              <a:t>/</a:t>
            </a:r>
            <a:r>
              <a:rPr lang="en-US" dirty="0" err="1"/>
              <a:t>raționalizarea</a:t>
            </a:r>
            <a:r>
              <a:rPr lang="en-US" dirty="0"/>
              <a:t> </a:t>
            </a:r>
            <a:r>
              <a:rPr lang="en-US" dirty="0" err="1"/>
              <a:t>utilizării</a:t>
            </a:r>
            <a:r>
              <a:rPr lang="en-US" dirty="0"/>
              <a:t> </a:t>
            </a:r>
            <a:r>
              <a:rPr lang="en-US" dirty="0" err="1"/>
              <a:t>trotuarelor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scopuri</a:t>
            </a:r>
            <a:r>
              <a:rPr lang="en-US" dirty="0"/>
              <a:t> (</a:t>
            </a:r>
            <a:r>
              <a:rPr lang="en-US" dirty="0" err="1"/>
              <a:t>parcare</a:t>
            </a:r>
            <a:r>
              <a:rPr lang="en-US" dirty="0"/>
              <a:t>, </a:t>
            </a:r>
            <a:r>
              <a:rPr lang="en-US" dirty="0" err="1"/>
              <a:t>terase</a:t>
            </a:r>
            <a:r>
              <a:rPr lang="en-US" dirty="0"/>
              <a:t>, </a:t>
            </a:r>
            <a:r>
              <a:rPr lang="en-US" dirty="0" err="1"/>
              <a:t>chioșcuri</a:t>
            </a:r>
            <a:r>
              <a:rPr lang="en-US" dirty="0"/>
              <a:t>, </a:t>
            </a:r>
            <a:r>
              <a:rPr lang="en-US" dirty="0" err="1"/>
              <a:t>panouri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Continuarea</a:t>
            </a:r>
            <a:r>
              <a:rPr lang="en-US" dirty="0"/>
              <a:t> </a:t>
            </a:r>
            <a:r>
              <a:rPr lang="en-US" dirty="0" err="1"/>
              <a:t>proiectului</a:t>
            </a:r>
            <a:r>
              <a:rPr lang="en-US" dirty="0"/>
              <a:t> PIDU–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 a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Bucureşti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implementare</a:t>
            </a:r>
            <a:r>
              <a:rPr lang="en-US" dirty="0"/>
              <a:t> de </a:t>
            </a:r>
            <a:r>
              <a:rPr lang="en-US" dirty="0" err="1"/>
              <a:t>măsuri</a:t>
            </a:r>
            <a:r>
              <a:rPr lang="en-US" dirty="0"/>
              <a:t> de </a:t>
            </a:r>
            <a:r>
              <a:rPr lang="en-US" dirty="0" err="1"/>
              <a:t>prioritizare</a:t>
            </a:r>
            <a:r>
              <a:rPr lang="en-US" dirty="0"/>
              <a:t> a </a:t>
            </a:r>
            <a:r>
              <a:rPr lang="en-US" dirty="0" err="1"/>
              <a:t>circulaţiei</a:t>
            </a:r>
            <a:r>
              <a:rPr lang="en-US" dirty="0"/>
              <a:t> </a:t>
            </a:r>
            <a:r>
              <a:rPr lang="en-US" dirty="0" err="1"/>
              <a:t>pietonilor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lărgirea</a:t>
            </a:r>
            <a:r>
              <a:rPr lang="en-US" dirty="0"/>
              <a:t> </a:t>
            </a:r>
            <a:r>
              <a:rPr lang="en-US" dirty="0" err="1"/>
              <a:t>trotuarelor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propuneri</a:t>
            </a:r>
            <a:r>
              <a:rPr lang="en-US" dirty="0"/>
              <a:t> de </a:t>
            </a:r>
            <a:r>
              <a:rPr lang="en-US" dirty="0" err="1"/>
              <a:t>amenajare</a:t>
            </a:r>
            <a:r>
              <a:rPr lang="en-US" dirty="0"/>
              <a:t> a </a:t>
            </a:r>
            <a:r>
              <a:rPr lang="en-US" dirty="0" err="1"/>
              <a:t>spaţiilor</a:t>
            </a:r>
            <a:r>
              <a:rPr lang="en-US" dirty="0"/>
              <a:t> </a:t>
            </a:r>
            <a:r>
              <a:rPr lang="en-US" dirty="0" err="1"/>
              <a:t>publice</a:t>
            </a:r>
            <a:r>
              <a:rPr lang="en-US" dirty="0"/>
              <a:t> </a:t>
            </a:r>
            <a:r>
              <a:rPr lang="en-US" dirty="0" err="1"/>
              <a:t>pietonale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Indicator:</a:t>
            </a:r>
            <a:r>
              <a:rPr lang="en-US" b="1" dirty="0"/>
              <a:t> </a:t>
            </a:r>
            <a:r>
              <a:rPr lang="en-US" b="1" dirty="0" err="1"/>
              <a:t>Suprafata</a:t>
            </a:r>
            <a:r>
              <a:rPr lang="en-US" b="1" dirty="0"/>
              <a:t> </a:t>
            </a:r>
            <a:r>
              <a:rPr lang="en-US" b="1" dirty="0" err="1"/>
              <a:t>instituita</a:t>
            </a:r>
            <a:r>
              <a:rPr lang="en-US" b="1" dirty="0"/>
              <a:t> / </a:t>
            </a:r>
            <a:r>
              <a:rPr lang="en-US" b="1" dirty="0" err="1"/>
              <a:t>lungime</a:t>
            </a:r>
            <a:r>
              <a:rPr lang="en-US" b="1" dirty="0"/>
              <a:t> </a:t>
            </a:r>
            <a:r>
              <a:rPr lang="en-US" b="1" dirty="0" err="1"/>
              <a:t>piste</a:t>
            </a:r>
            <a:r>
              <a:rPr lang="en-US" b="1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965668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287813"/>
          </a:xfrm>
        </p:spPr>
        <p:txBody>
          <a:bodyPr>
            <a:noAutofit/>
          </a:bodyPr>
          <a:lstStyle/>
          <a:p>
            <a:r>
              <a:rPr lang="en-US" sz="2400" dirty="0"/>
              <a:t>MASURI ASUPRA CAILOR DE RULARE SI A INFRASTRUCTURII DE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81760"/>
            <a:ext cx="10820400" cy="4890926"/>
          </a:xfrm>
        </p:spPr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27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Amenajarea</a:t>
            </a:r>
            <a:r>
              <a:rPr lang="en-US" b="1" dirty="0">
                <a:solidFill>
                  <a:srgbClr val="FFFF00"/>
                </a:solidFill>
              </a:rPr>
              <a:t> de zone cu </a:t>
            </a:r>
            <a:r>
              <a:rPr lang="en-US" b="1" dirty="0" err="1">
                <a:solidFill>
                  <a:srgbClr val="FFFF00"/>
                </a:solidFill>
              </a:rPr>
              <a:t>piste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acces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exclusiv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biciclişti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special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zonele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agrement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err="1" smtClean="0"/>
              <a:t>Finalizarea</a:t>
            </a:r>
            <a:r>
              <a:rPr lang="en-US" dirty="0" smtClean="0"/>
              <a:t> </a:t>
            </a:r>
            <a:r>
              <a:rPr lang="en-US" dirty="0" err="1"/>
              <a:t>implementarii</a:t>
            </a:r>
            <a:r>
              <a:rPr lang="en-US" dirty="0"/>
              <a:t> </a:t>
            </a:r>
            <a:r>
              <a:rPr lang="en-US" dirty="0" err="1"/>
              <a:t>prevederilor</a:t>
            </a:r>
            <a:r>
              <a:rPr lang="en-US" dirty="0"/>
              <a:t> din </a:t>
            </a:r>
            <a:r>
              <a:rPr lang="en-US" dirty="0" err="1"/>
              <a:t>Proiectul</a:t>
            </a:r>
            <a:r>
              <a:rPr lang="en-US" dirty="0"/>
              <a:t> PIDU–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 a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Bucureşti</a:t>
            </a:r>
            <a:r>
              <a:rPr lang="en-US" dirty="0"/>
              <a:t>, </a:t>
            </a:r>
            <a:r>
              <a:rPr lang="en-US" dirty="0" err="1"/>
              <a:t>referitoare</a:t>
            </a:r>
            <a:r>
              <a:rPr lang="en-US" dirty="0"/>
              <a:t> la </a:t>
            </a:r>
            <a:r>
              <a:rPr lang="en-US" dirty="0" err="1"/>
              <a:t>amenajarea</a:t>
            </a:r>
            <a:r>
              <a:rPr lang="en-US" dirty="0"/>
              <a:t> </a:t>
            </a:r>
            <a:r>
              <a:rPr lang="en-US" dirty="0" err="1"/>
              <a:t>traseelor</a:t>
            </a:r>
            <a:r>
              <a:rPr lang="en-US" dirty="0"/>
              <a:t> </a:t>
            </a:r>
            <a:r>
              <a:rPr lang="en-US" dirty="0" err="1"/>
              <a:t>ciclabile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 a </a:t>
            </a:r>
            <a:r>
              <a:rPr lang="en-US" dirty="0" err="1"/>
              <a:t>orașului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Indicator :</a:t>
            </a:r>
            <a:r>
              <a:rPr lang="en-US" b="1" dirty="0"/>
              <a:t> </a:t>
            </a:r>
            <a:r>
              <a:rPr lang="en-US" b="1" dirty="0" err="1"/>
              <a:t>suprafața</a:t>
            </a:r>
            <a:r>
              <a:rPr lang="en-US" b="1" dirty="0"/>
              <a:t> </a:t>
            </a:r>
            <a:r>
              <a:rPr lang="en-US" b="1" dirty="0" err="1"/>
              <a:t>pietonală</a:t>
            </a:r>
            <a:r>
              <a:rPr lang="en-US" b="1" dirty="0"/>
              <a:t> </a:t>
            </a:r>
            <a:r>
              <a:rPr lang="en-US" b="1" dirty="0" err="1"/>
              <a:t>desemnată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28: </a:t>
            </a:r>
            <a:r>
              <a:rPr lang="pt-BR" b="1" dirty="0">
                <a:solidFill>
                  <a:srgbClr val="FFFF00"/>
                </a:solidFill>
              </a:rPr>
              <a:t>Introducerea unui sistem de transport public cu biciclete </a:t>
            </a:r>
            <a:endParaRPr lang="pt-BR" b="1" dirty="0" smtClean="0">
              <a:solidFill>
                <a:srgbClr val="FFFF00"/>
              </a:solidFill>
            </a:endParaRPr>
          </a:p>
          <a:p>
            <a:r>
              <a:rPr lang="en-US" dirty="0" err="1"/>
              <a:t>Creare</a:t>
            </a:r>
            <a:r>
              <a:rPr lang="en-US" dirty="0"/>
              <a:t> de </a:t>
            </a:r>
            <a:r>
              <a:rPr lang="en-US" dirty="0" err="1"/>
              <a:t>catre</a:t>
            </a:r>
            <a:r>
              <a:rPr lang="en-US" dirty="0"/>
              <a:t> PMB a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retele</a:t>
            </a:r>
            <a:r>
              <a:rPr lang="en-US" dirty="0"/>
              <a:t> </a:t>
            </a:r>
            <a:r>
              <a:rPr lang="en-US" dirty="0" err="1"/>
              <a:t>proprii</a:t>
            </a:r>
            <a:r>
              <a:rPr lang="en-US" dirty="0"/>
              <a:t> de </a:t>
            </a:r>
            <a:r>
              <a:rPr lang="en-US" dirty="0" err="1"/>
              <a:t>biciclete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de </a:t>
            </a:r>
            <a:r>
              <a:rPr lang="en-US" dirty="0" err="1"/>
              <a:t>statii</a:t>
            </a:r>
            <a:r>
              <a:rPr lang="en-US" dirty="0"/>
              <a:t> de </a:t>
            </a:r>
            <a:r>
              <a:rPr lang="en-US" dirty="0" err="1"/>
              <a:t>parcare</a:t>
            </a:r>
            <a:r>
              <a:rPr lang="en-US" dirty="0"/>
              <a:t>/</a:t>
            </a:r>
            <a:r>
              <a:rPr lang="en-US" dirty="0" err="1"/>
              <a:t>taxare</a:t>
            </a:r>
            <a:r>
              <a:rPr lang="en-US" dirty="0"/>
              <a:t> a </a:t>
            </a:r>
            <a:r>
              <a:rPr lang="en-US" dirty="0" err="1" smtClean="0"/>
              <a:t>acestora</a:t>
            </a:r>
            <a:endParaRPr lang="en-US" dirty="0" smtClean="0"/>
          </a:p>
          <a:p>
            <a:r>
              <a:rPr lang="en-US" b="1" dirty="0" smtClean="0"/>
              <a:t>Indicator:</a:t>
            </a:r>
            <a:r>
              <a:rPr lang="en-US" dirty="0"/>
              <a:t> </a:t>
            </a:r>
            <a:r>
              <a:rPr lang="en-US" b="1" dirty="0" err="1"/>
              <a:t>număr</a:t>
            </a:r>
            <a:r>
              <a:rPr lang="en-US" b="1" dirty="0"/>
              <a:t> </a:t>
            </a:r>
            <a:r>
              <a:rPr lang="en-US" b="1" dirty="0" err="1"/>
              <a:t>biciclete</a:t>
            </a:r>
            <a:r>
              <a:rPr lang="en-US" b="1" dirty="0"/>
              <a:t> </a:t>
            </a:r>
            <a:r>
              <a:rPr lang="en-US" b="1" dirty="0" err="1"/>
              <a:t>utilizate</a:t>
            </a:r>
            <a:r>
              <a:rPr lang="en-US" b="1" dirty="0"/>
              <a:t> ; </a:t>
            </a:r>
            <a:r>
              <a:rPr lang="en-US" b="1" dirty="0" err="1"/>
              <a:t>timp</a:t>
            </a:r>
            <a:r>
              <a:rPr lang="en-US" b="1" dirty="0"/>
              <a:t> de </a:t>
            </a:r>
            <a:r>
              <a:rPr lang="en-US" b="1" dirty="0" err="1"/>
              <a:t>utilizare</a:t>
            </a:r>
            <a:r>
              <a:rPr lang="en-US" b="1" dirty="0"/>
              <a:t>; </a:t>
            </a:r>
            <a:r>
              <a:rPr lang="en-US" b="1" dirty="0" err="1"/>
              <a:t>puncte</a:t>
            </a:r>
            <a:r>
              <a:rPr lang="en-US" b="1" dirty="0"/>
              <a:t> de </a:t>
            </a:r>
            <a:r>
              <a:rPr lang="en-US" b="1" dirty="0" err="1"/>
              <a:t>închiriere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72682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937" y="764373"/>
            <a:ext cx="11055263" cy="362969"/>
          </a:xfrm>
        </p:spPr>
        <p:txBody>
          <a:bodyPr>
            <a:noAutofit/>
          </a:bodyPr>
          <a:lstStyle/>
          <a:p>
            <a:r>
              <a:rPr lang="en-US" sz="2400" dirty="0"/>
              <a:t>MASURI ASUPRA CAILOR DE RULARE SI A INFRASTRUCTURII DE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53436"/>
            <a:ext cx="10820400" cy="4772416"/>
          </a:xfrm>
        </p:spPr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29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b="1" dirty="0" err="1">
                <a:solidFill>
                  <a:srgbClr val="FFFF00"/>
                </a:solidFill>
              </a:rPr>
              <a:t>Identificarea</a:t>
            </a:r>
            <a:r>
              <a:rPr lang="en-US" b="1" dirty="0">
                <a:solidFill>
                  <a:srgbClr val="FFFF00"/>
                </a:solidFill>
              </a:rPr>
              <a:t> "</a:t>
            </a:r>
            <a:r>
              <a:rPr lang="en-US" b="1" dirty="0" err="1">
                <a:solidFill>
                  <a:srgbClr val="FFFF00"/>
                </a:solidFill>
              </a:rPr>
              <a:t>zonelor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nivel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scăzut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emisie</a:t>
            </a:r>
            <a:r>
              <a:rPr lang="en-US" b="1" dirty="0">
                <a:solidFill>
                  <a:srgbClr val="FFFF00"/>
                </a:solidFill>
              </a:rPr>
              <a:t>” - ZSE </a:t>
            </a:r>
            <a:r>
              <a:rPr lang="en-US" b="1" dirty="0" err="1">
                <a:solidFill>
                  <a:srgbClr val="FFFF00"/>
                </a:solidFill>
              </a:rPr>
              <a:t>existente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elaborarea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masuri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pastrarea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acestora</a:t>
            </a:r>
            <a:r>
              <a:rPr lang="en-US" b="1" dirty="0">
                <a:solidFill>
                  <a:srgbClr val="FFFF00"/>
                </a:solidFill>
              </a:rPr>
              <a:t>;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Identificarea</a:t>
            </a:r>
            <a:r>
              <a:rPr lang="en-US" b="1" dirty="0">
                <a:solidFill>
                  <a:srgbClr val="FFFF00"/>
                </a:solidFill>
              </a:rPr>
              <a:t> de zone </a:t>
            </a:r>
            <a:r>
              <a:rPr lang="en-US" b="1" dirty="0" err="1">
                <a:solidFill>
                  <a:srgbClr val="FFFF00"/>
                </a:solidFill>
              </a:rPr>
              <a:t>unde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datorita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existenței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receptorilor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sensibili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acestea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trebuie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să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capete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statutul</a:t>
            </a:r>
            <a:r>
              <a:rPr lang="en-US" b="1" dirty="0">
                <a:solidFill>
                  <a:srgbClr val="FFFF00"/>
                </a:solidFill>
              </a:rPr>
              <a:t> de ZSE</a:t>
            </a:r>
            <a:r>
              <a:rPr lang="en-US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informatiilor</a:t>
            </a:r>
            <a:r>
              <a:rPr lang="en-US" dirty="0"/>
              <a:t> </a:t>
            </a:r>
            <a:r>
              <a:rPr lang="en-US" dirty="0" err="1"/>
              <a:t>recente</a:t>
            </a:r>
            <a:r>
              <a:rPr lang="en-US" dirty="0"/>
              <a:t> </a:t>
            </a:r>
            <a:r>
              <a:rPr lang="en-US" dirty="0" err="1"/>
              <a:t>detinute</a:t>
            </a:r>
            <a:r>
              <a:rPr lang="en-US" dirty="0"/>
              <a:t> de PMB </a:t>
            </a:r>
            <a:r>
              <a:rPr lang="en-US" dirty="0" err="1"/>
              <a:t>si</a:t>
            </a:r>
            <a:r>
              <a:rPr lang="en-US" dirty="0"/>
              <a:t> in </a:t>
            </a:r>
            <a:r>
              <a:rPr lang="en-US" dirty="0" err="1"/>
              <a:t>colaborare</a:t>
            </a:r>
            <a:r>
              <a:rPr lang="en-US" dirty="0"/>
              <a:t> cu APM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identificate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oraş</a:t>
            </a:r>
            <a:r>
              <a:rPr lang="en-US" dirty="0"/>
              <a:t> zone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scăzut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necesară</a:t>
            </a:r>
            <a:r>
              <a:rPr lang="en-US" dirty="0"/>
              <a:t> </a:t>
            </a:r>
            <a:r>
              <a:rPr lang="en-US" dirty="0" err="1"/>
              <a:t>diminuarea</a:t>
            </a:r>
            <a:r>
              <a:rPr lang="en-US" dirty="0"/>
              <a:t> </a:t>
            </a:r>
            <a:r>
              <a:rPr lang="en-US" dirty="0" err="1"/>
              <a:t>nivelului</a:t>
            </a:r>
            <a:r>
              <a:rPr lang="en-US" dirty="0"/>
              <a:t> actual, care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gestionate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-un control </a:t>
            </a:r>
            <a:r>
              <a:rPr lang="en-US" dirty="0" err="1"/>
              <a:t>atent</a:t>
            </a:r>
            <a:r>
              <a:rPr lang="en-US" dirty="0"/>
              <a:t> al </a:t>
            </a:r>
            <a:r>
              <a:rPr lang="en-US" dirty="0" err="1"/>
              <a:t>autorizării</a:t>
            </a:r>
            <a:r>
              <a:rPr lang="en-US" dirty="0"/>
              <a:t> </a:t>
            </a:r>
            <a:r>
              <a:rPr lang="en-US" dirty="0" err="1"/>
              <a:t>activităților</a:t>
            </a:r>
            <a:r>
              <a:rPr lang="en-US" dirty="0"/>
              <a:t>.  </a:t>
            </a:r>
            <a:br>
              <a:rPr lang="en-US" dirty="0"/>
            </a:br>
            <a:r>
              <a:rPr lang="en-US" dirty="0" err="1"/>
              <a:t>Zona</a:t>
            </a:r>
            <a:r>
              <a:rPr lang="en-US" dirty="0"/>
              <a:t> cu </a:t>
            </a:r>
            <a:r>
              <a:rPr lang="en-US" dirty="0" err="1"/>
              <a:t>emisii</a:t>
            </a:r>
            <a:r>
              <a:rPr lang="en-US" dirty="0"/>
              <a:t> </a:t>
            </a:r>
            <a:r>
              <a:rPr lang="en-US" dirty="0" err="1"/>
              <a:t>scăzute</a:t>
            </a:r>
            <a:r>
              <a:rPr lang="en-US" dirty="0"/>
              <a:t> se </a:t>
            </a:r>
            <a:r>
              <a:rPr lang="en-US" dirty="0" err="1"/>
              <a:t>menţine</a:t>
            </a:r>
            <a:r>
              <a:rPr lang="en-US" dirty="0"/>
              <a:t> </a:t>
            </a:r>
            <a:r>
              <a:rPr lang="en-US" dirty="0" err="1"/>
              <a:t>inclusiv</a:t>
            </a:r>
            <a:r>
              <a:rPr lang="en-US" dirty="0"/>
              <a:t> cu </a:t>
            </a:r>
            <a:r>
              <a:rPr lang="en-US" dirty="0" err="1"/>
              <a:t>aportul-contribuţia</a:t>
            </a:r>
            <a:r>
              <a:rPr lang="en-US" dirty="0"/>
              <a:t> </a:t>
            </a:r>
            <a:r>
              <a:rPr lang="en-US" dirty="0" err="1"/>
              <a:t>rezidenţilor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Indicator:</a:t>
            </a:r>
            <a:r>
              <a:rPr lang="en-US" b="1" dirty="0"/>
              <a:t> </a:t>
            </a:r>
            <a:r>
              <a:rPr lang="en-US" b="1" dirty="0" err="1"/>
              <a:t>Suprafata</a:t>
            </a:r>
            <a:r>
              <a:rPr lang="en-US" b="1" dirty="0"/>
              <a:t> </a:t>
            </a:r>
            <a:r>
              <a:rPr lang="en-US" b="1" dirty="0" err="1"/>
              <a:t>instituita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9326998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463" y="764373"/>
            <a:ext cx="11042737" cy="425600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MASURI ASUPRA CAILOR DE RULARE SI A INFRASTRUCTURII DE </a:t>
            </a:r>
            <a:r>
              <a:rPr lang="en-US" sz="2400" dirty="0"/>
              <a:t>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462" y="1465546"/>
            <a:ext cx="11411211" cy="5028712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30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Folosirea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eficientă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spaţiilor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vederea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măririi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numărului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parcări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prin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realizarea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parcărilor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mai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multe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niveluri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Realizare</a:t>
            </a:r>
            <a:r>
              <a:rPr lang="en-US" dirty="0"/>
              <a:t> de </a:t>
            </a:r>
            <a:r>
              <a:rPr lang="en-US" dirty="0" err="1"/>
              <a:t>parcari</a:t>
            </a:r>
            <a:r>
              <a:rPr lang="en-US" dirty="0"/>
              <a:t> </a:t>
            </a:r>
            <a:r>
              <a:rPr lang="en-US" dirty="0" err="1"/>
              <a:t>subterane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supraterane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niveluri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Finalizarea</a:t>
            </a:r>
            <a:r>
              <a:rPr lang="en-US" dirty="0"/>
              <a:t> </a:t>
            </a:r>
            <a:r>
              <a:rPr lang="en-US" dirty="0" err="1"/>
              <a:t>propunerii</a:t>
            </a:r>
            <a:r>
              <a:rPr lang="en-US" dirty="0"/>
              <a:t> </a:t>
            </a:r>
            <a:r>
              <a:rPr lang="en-US" dirty="0" err="1"/>
              <a:t>referitoare</a:t>
            </a:r>
            <a:r>
              <a:rPr lang="en-US" dirty="0"/>
              <a:t> la </a:t>
            </a:r>
            <a:r>
              <a:rPr lang="en-US" dirty="0" err="1"/>
              <a:t>realizarea</a:t>
            </a:r>
            <a:r>
              <a:rPr lang="en-US" dirty="0"/>
              <a:t> </a:t>
            </a:r>
            <a:r>
              <a:rPr lang="en-US" dirty="0" err="1"/>
              <a:t>altor</a:t>
            </a:r>
            <a:r>
              <a:rPr lang="en-US" dirty="0"/>
              <a:t> </a:t>
            </a:r>
            <a:r>
              <a:rPr lang="en-US" dirty="0" err="1"/>
              <a:t>parcari</a:t>
            </a:r>
            <a:r>
              <a:rPr lang="en-US" dirty="0"/>
              <a:t> </a:t>
            </a:r>
            <a:r>
              <a:rPr lang="en-US" dirty="0" err="1"/>
              <a:t>subterane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 </a:t>
            </a:r>
            <a:r>
              <a:rPr lang="en-US" dirty="0" err="1"/>
              <a:t>inclusa</a:t>
            </a:r>
            <a:r>
              <a:rPr lang="en-US" dirty="0"/>
              <a:t> in </a:t>
            </a:r>
            <a:r>
              <a:rPr lang="en-US" dirty="0" err="1"/>
              <a:t>proiectul</a:t>
            </a:r>
            <a:r>
              <a:rPr lang="en-US" dirty="0"/>
              <a:t> complex PIDU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Centrală</a:t>
            </a:r>
            <a:r>
              <a:rPr lang="en-US" dirty="0"/>
              <a:t> a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Bucureşti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Indicator:</a:t>
            </a:r>
            <a:r>
              <a:rPr lang="en-US" b="1" dirty="0"/>
              <a:t> nr </a:t>
            </a:r>
            <a:r>
              <a:rPr lang="en-US" b="1" dirty="0" err="1"/>
              <a:t>locuri</a:t>
            </a:r>
            <a:r>
              <a:rPr lang="en-US" b="1" dirty="0"/>
              <a:t> </a:t>
            </a:r>
            <a:r>
              <a:rPr lang="en-US" b="1" dirty="0" err="1"/>
              <a:t>parcare</a:t>
            </a:r>
            <a:r>
              <a:rPr lang="en-US" b="1" dirty="0"/>
              <a:t> </a:t>
            </a:r>
            <a:r>
              <a:rPr lang="en-US" b="1" dirty="0" err="1"/>
              <a:t>construit</a:t>
            </a:r>
            <a:r>
              <a:rPr lang="en-US" dirty="0" err="1"/>
              <a:t>e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31:</a:t>
            </a:r>
            <a:r>
              <a:rPr lang="it-IT" dirty="0"/>
              <a:t> </a:t>
            </a:r>
            <a:r>
              <a:rPr lang="it-IT" b="1" dirty="0">
                <a:solidFill>
                  <a:srgbClr val="FFFF00"/>
                </a:solidFill>
              </a:rPr>
              <a:t>Construirea de parcări in zone de la periferia orasului, corelate cu stațiile rețelei de transport în comun </a:t>
            </a:r>
            <a:endParaRPr lang="it-IT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Stimularea</a:t>
            </a:r>
            <a:r>
              <a:rPr lang="en-US" dirty="0"/>
              <a:t> </a:t>
            </a:r>
            <a:r>
              <a:rPr lang="en-US" dirty="0" err="1"/>
              <a:t>utilizării</a:t>
            </a:r>
            <a:r>
              <a:rPr lang="en-US" dirty="0"/>
              <a:t> </a:t>
            </a:r>
            <a:r>
              <a:rPr lang="en-US" dirty="0" err="1"/>
              <a:t>mijloacelor</a:t>
            </a:r>
            <a:r>
              <a:rPr lang="en-US" dirty="0"/>
              <a:t> de transport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comun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persoanele</a:t>
            </a:r>
            <a:r>
              <a:rPr lang="en-US" dirty="0"/>
              <a:t> </a:t>
            </a:r>
            <a:r>
              <a:rPr lang="en-US" dirty="0" err="1"/>
              <a:t>rezidente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afara</a:t>
            </a:r>
            <a:r>
              <a:rPr lang="en-US" dirty="0"/>
              <a:t> </a:t>
            </a:r>
            <a:r>
              <a:rPr lang="en-US" dirty="0" err="1"/>
              <a:t>orașului</a:t>
            </a:r>
            <a:r>
              <a:rPr lang="en-US" dirty="0"/>
              <a:t> cu </a:t>
            </a:r>
            <a:r>
              <a:rPr lang="en-US" dirty="0" err="1"/>
              <a:t>locuri</a:t>
            </a:r>
            <a:r>
              <a:rPr lang="en-US" dirty="0"/>
              <a:t> de </a:t>
            </a:r>
            <a:r>
              <a:rPr lang="en-US" dirty="0" err="1"/>
              <a:t>munca</a:t>
            </a:r>
            <a:r>
              <a:rPr lang="en-US" dirty="0"/>
              <a:t> in </a:t>
            </a:r>
            <a:r>
              <a:rPr lang="en-US" dirty="0" err="1" smtClean="0"/>
              <a:t>Bucuresti</a:t>
            </a:r>
            <a:endParaRPr lang="en-US" dirty="0" smtClean="0"/>
          </a:p>
          <a:p>
            <a:pPr algn="just"/>
            <a:r>
              <a:rPr lang="en-US" b="1" dirty="0" smtClean="0"/>
              <a:t>Indicator:</a:t>
            </a:r>
            <a:r>
              <a:rPr lang="en-US" b="1" dirty="0"/>
              <a:t> nr </a:t>
            </a:r>
            <a:r>
              <a:rPr lang="en-US" b="1" dirty="0" err="1"/>
              <a:t>locuri</a:t>
            </a:r>
            <a:r>
              <a:rPr lang="en-US" b="1" dirty="0"/>
              <a:t> </a:t>
            </a:r>
            <a:r>
              <a:rPr lang="en-US" b="1" dirty="0" err="1"/>
              <a:t>parcare</a:t>
            </a:r>
            <a:r>
              <a:rPr lang="en-US" b="1" dirty="0"/>
              <a:t> </a:t>
            </a:r>
            <a:r>
              <a:rPr lang="en-US" b="1" dirty="0" err="1"/>
              <a:t>construite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just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079338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11" y="764373"/>
            <a:ext cx="11067789" cy="400548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MASURI ASUPRA CAILOR DE RULARE SI A INFRASTRUCTURII DE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4922"/>
            <a:ext cx="10820400" cy="5053764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32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it-IT" b="1" dirty="0">
                <a:solidFill>
                  <a:srgbClr val="FFFF00"/>
                </a:solidFill>
              </a:rPr>
              <a:t>Amenajarea parcarilor rezidentiale cu dale inierbate </a:t>
            </a:r>
            <a:endParaRPr lang="it-IT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Experienta</a:t>
            </a:r>
            <a:r>
              <a:rPr lang="en-US" dirty="0"/>
              <a:t> </a:t>
            </a:r>
            <a:r>
              <a:rPr lang="en-US" dirty="0" err="1"/>
              <a:t>arata</a:t>
            </a:r>
            <a:r>
              <a:rPr lang="en-US" dirty="0"/>
              <a:t> ca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dalelor</a:t>
            </a:r>
            <a:r>
              <a:rPr lang="en-US" dirty="0"/>
              <a:t> </a:t>
            </a:r>
            <a:r>
              <a:rPr lang="en-US" dirty="0" err="1"/>
              <a:t>inierbate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acoperirea</a:t>
            </a:r>
            <a:r>
              <a:rPr lang="en-US" dirty="0"/>
              <a:t> </a:t>
            </a:r>
            <a:r>
              <a:rPr lang="en-US" dirty="0" err="1"/>
              <a:t>suprafetelor</a:t>
            </a:r>
            <a:r>
              <a:rPr lang="en-US" dirty="0"/>
              <a:t> are un </a:t>
            </a:r>
            <a:r>
              <a:rPr lang="en-US" dirty="0" err="1"/>
              <a:t>efect</a:t>
            </a:r>
            <a:r>
              <a:rPr lang="en-US" dirty="0"/>
              <a:t> important in </a:t>
            </a:r>
            <a:r>
              <a:rPr lang="en-US" dirty="0" err="1"/>
              <a:t>reducerea</a:t>
            </a:r>
            <a:r>
              <a:rPr lang="en-US" dirty="0"/>
              <a:t> </a:t>
            </a:r>
            <a:r>
              <a:rPr lang="en-US" dirty="0" err="1"/>
              <a:t>emisilor</a:t>
            </a:r>
            <a:r>
              <a:rPr lang="en-US" dirty="0"/>
              <a:t> de </a:t>
            </a:r>
            <a:r>
              <a:rPr lang="en-US" dirty="0" err="1"/>
              <a:t>particule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resuspensie</a:t>
            </a:r>
            <a:r>
              <a:rPr lang="en-US" dirty="0"/>
              <a:t>. Se </a:t>
            </a:r>
            <a:r>
              <a:rPr lang="en-US" dirty="0" err="1"/>
              <a:t>recomanda</a:t>
            </a:r>
            <a:r>
              <a:rPr lang="en-US" dirty="0"/>
              <a:t> </a:t>
            </a:r>
            <a:r>
              <a:rPr lang="en-US" dirty="0" err="1"/>
              <a:t>extinderea</a:t>
            </a:r>
            <a:r>
              <a:rPr lang="en-US" dirty="0"/>
              <a:t> </a:t>
            </a:r>
            <a:r>
              <a:rPr lang="en-US" dirty="0" err="1"/>
              <a:t>constructiei</a:t>
            </a:r>
            <a:r>
              <a:rPr lang="en-US" dirty="0"/>
              <a:t> de </a:t>
            </a:r>
            <a:r>
              <a:rPr lang="en-US" dirty="0" err="1"/>
              <a:t>parcari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 smtClean="0"/>
              <a:t>asemenea</a:t>
            </a:r>
            <a:r>
              <a:rPr lang="en-US" dirty="0" smtClean="0"/>
              <a:t> </a:t>
            </a:r>
            <a:r>
              <a:rPr lang="en-US" dirty="0" err="1"/>
              <a:t>suprafete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locuri</a:t>
            </a:r>
            <a:r>
              <a:rPr lang="en-US" b="1" dirty="0"/>
              <a:t> </a:t>
            </a:r>
            <a:r>
              <a:rPr lang="en-US" b="1" dirty="0" err="1"/>
              <a:t>parcare</a:t>
            </a:r>
            <a:r>
              <a:rPr lang="en-US" b="1" dirty="0"/>
              <a:t> </a:t>
            </a:r>
            <a:r>
              <a:rPr lang="en-US" b="1" dirty="0" err="1"/>
              <a:t>amenajate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33 :</a:t>
            </a:r>
            <a:r>
              <a:rPr lang="en-US" b="1" dirty="0" err="1">
                <a:solidFill>
                  <a:srgbClr val="FFFF00"/>
                </a:solidFill>
              </a:rPr>
              <a:t>Introducerea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obligativitatii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realizari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parcari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subterane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numar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suficient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locuri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noile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cladiri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rezidentiale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sau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birouri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noile</a:t>
            </a:r>
            <a:r>
              <a:rPr lang="en-US" dirty="0"/>
              <a:t> </a:t>
            </a:r>
            <a:r>
              <a:rPr lang="en-US" dirty="0" err="1"/>
              <a:t>constructii</a:t>
            </a:r>
            <a:r>
              <a:rPr lang="en-US" dirty="0"/>
              <a:t> (</a:t>
            </a:r>
            <a:r>
              <a:rPr lang="en-US" dirty="0" err="1"/>
              <a:t>rezidentiale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de </a:t>
            </a:r>
            <a:r>
              <a:rPr lang="en-US" dirty="0" err="1"/>
              <a:t>birouri</a:t>
            </a:r>
            <a:r>
              <a:rPr lang="en-US" dirty="0"/>
              <a:t>), </a:t>
            </a:r>
            <a:r>
              <a:rPr lang="en-US" dirty="0" err="1"/>
              <a:t>acolo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caracteristicile</a:t>
            </a:r>
            <a:r>
              <a:rPr lang="en-US" dirty="0"/>
              <a:t> </a:t>
            </a:r>
            <a:r>
              <a:rPr lang="en-US" dirty="0" err="1"/>
              <a:t>fizice</a:t>
            </a:r>
            <a:r>
              <a:rPr lang="en-US" dirty="0"/>
              <a:t> ale </a:t>
            </a:r>
            <a:r>
              <a:rPr lang="en-US" dirty="0" err="1"/>
              <a:t>subsolului</a:t>
            </a:r>
            <a:r>
              <a:rPr lang="en-US" dirty="0"/>
              <a:t> permit, se </a:t>
            </a:r>
            <a:r>
              <a:rPr lang="en-US" dirty="0" err="1"/>
              <a:t>va</a:t>
            </a:r>
            <a:r>
              <a:rPr lang="en-US" dirty="0"/>
              <a:t> introduce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Certificatul</a:t>
            </a:r>
            <a:r>
              <a:rPr lang="en-US" dirty="0"/>
              <a:t> de Urbanism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Autorizatia</a:t>
            </a:r>
            <a:r>
              <a:rPr lang="en-US" dirty="0"/>
              <a:t> de </a:t>
            </a:r>
            <a:r>
              <a:rPr lang="en-US" dirty="0" err="1"/>
              <a:t>Construire</a:t>
            </a:r>
            <a:r>
              <a:rPr lang="en-US" dirty="0"/>
              <a:t> </a:t>
            </a:r>
            <a:r>
              <a:rPr lang="en-US" dirty="0" err="1"/>
              <a:t>obligativitatea</a:t>
            </a:r>
            <a:r>
              <a:rPr lang="en-US" dirty="0"/>
              <a:t> </a:t>
            </a:r>
            <a:r>
              <a:rPr lang="en-US" dirty="0" err="1"/>
              <a:t>includerii</a:t>
            </a:r>
            <a:r>
              <a:rPr lang="en-US" dirty="0"/>
              <a:t> in </a:t>
            </a:r>
            <a:r>
              <a:rPr lang="en-US" dirty="0" err="1"/>
              <a:t>subteran</a:t>
            </a:r>
            <a:r>
              <a:rPr lang="en-US" dirty="0"/>
              <a:t> a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numar</a:t>
            </a:r>
            <a:r>
              <a:rPr lang="en-US" dirty="0"/>
              <a:t> </a:t>
            </a:r>
            <a:r>
              <a:rPr lang="en-US" dirty="0" err="1"/>
              <a:t>suficient</a:t>
            </a:r>
            <a:r>
              <a:rPr lang="en-US" dirty="0"/>
              <a:t> de </a:t>
            </a:r>
            <a:r>
              <a:rPr lang="en-US" dirty="0" err="1"/>
              <a:t>locuri</a:t>
            </a:r>
            <a:r>
              <a:rPr lang="en-US" dirty="0"/>
              <a:t> de </a:t>
            </a:r>
            <a:r>
              <a:rPr lang="en-US" dirty="0" err="1"/>
              <a:t>parcare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locuri</a:t>
            </a:r>
            <a:r>
              <a:rPr lang="en-US" b="1" dirty="0"/>
              <a:t> </a:t>
            </a:r>
            <a:r>
              <a:rPr lang="en-US" b="1" dirty="0" err="1"/>
              <a:t>parcare</a:t>
            </a:r>
            <a:r>
              <a:rPr lang="en-US" b="1" dirty="0"/>
              <a:t> / nr </a:t>
            </a:r>
            <a:r>
              <a:rPr lang="en-US" b="1" dirty="0" err="1"/>
              <a:t>autovehicule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 algn="just">
              <a:buNone/>
            </a:pPr>
            <a:endParaRPr lang="en-US" b="1" dirty="0"/>
          </a:p>
          <a:p>
            <a:pPr algn="just"/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96664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041" y="764373"/>
            <a:ext cx="11005159" cy="362969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MASURI ASUPRA CAILOR DE RULARE SI A INFRASTRUCTURII DE TRANSPORT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781" y="2194560"/>
            <a:ext cx="11130419" cy="3392048"/>
          </a:xfrm>
        </p:spPr>
        <p:txBody>
          <a:bodyPr/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34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Obligativitatea </a:t>
            </a:r>
            <a:r>
              <a:rPr lang="en-US" b="1" dirty="0" err="1">
                <a:solidFill>
                  <a:srgbClr val="FFFF00"/>
                </a:solidFill>
              </a:rPr>
              <a:t>demonstrării</a:t>
            </a:r>
            <a:r>
              <a:rPr lang="en-US" b="1" dirty="0">
                <a:solidFill>
                  <a:srgbClr val="FFFF00"/>
                </a:solidFill>
              </a:rPr>
              <a:t>, de </a:t>
            </a:r>
            <a:r>
              <a:rPr lang="en-US" b="1" dirty="0" err="1">
                <a:solidFill>
                  <a:srgbClr val="FFFF00"/>
                </a:solidFill>
              </a:rPr>
              <a:t>către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persoanele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juridice</a:t>
            </a:r>
            <a:r>
              <a:rPr lang="en-US" b="1" dirty="0">
                <a:solidFill>
                  <a:srgbClr val="FFFF00"/>
                </a:solidFill>
              </a:rPr>
              <a:t>, a </a:t>
            </a:r>
            <a:r>
              <a:rPr lang="en-US" b="1" dirty="0" err="1">
                <a:solidFill>
                  <a:srgbClr val="FFFF00"/>
                </a:solidFill>
              </a:rPr>
              <a:t>deținerii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locuri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suficiente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parcare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parcul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autovehicule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propriu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termen</a:t>
            </a:r>
            <a:r>
              <a:rPr lang="en-US" dirty="0"/>
              <a:t> de 2 </a:t>
            </a:r>
            <a:r>
              <a:rPr lang="en-US" dirty="0" err="1"/>
              <a:t>ani</a:t>
            </a:r>
            <a:r>
              <a:rPr lang="en-US" dirty="0"/>
              <a:t>, </a:t>
            </a:r>
            <a:r>
              <a:rPr lang="en-US" dirty="0" err="1"/>
              <a:t>persoanele</a:t>
            </a:r>
            <a:r>
              <a:rPr lang="en-US" dirty="0"/>
              <a:t> </a:t>
            </a:r>
            <a:r>
              <a:rPr lang="en-US" dirty="0" err="1"/>
              <a:t>juridice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prezinte</a:t>
            </a:r>
            <a:r>
              <a:rPr lang="en-US" dirty="0"/>
              <a:t> </a:t>
            </a:r>
            <a:r>
              <a:rPr lang="en-US" dirty="0" err="1"/>
              <a:t>dovada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dispun</a:t>
            </a:r>
            <a:r>
              <a:rPr lang="en-US" dirty="0"/>
              <a:t> de </a:t>
            </a:r>
            <a:r>
              <a:rPr lang="en-US" dirty="0" err="1"/>
              <a:t>locurile</a:t>
            </a:r>
            <a:r>
              <a:rPr lang="en-US" dirty="0"/>
              <a:t> de </a:t>
            </a:r>
            <a:r>
              <a:rPr lang="en-US" dirty="0" err="1"/>
              <a:t>parcare</a:t>
            </a:r>
            <a:r>
              <a:rPr lang="en-US" dirty="0"/>
              <a:t> </a:t>
            </a:r>
            <a:r>
              <a:rPr lang="en-US" dirty="0" err="1"/>
              <a:t>corespunzătoare</a:t>
            </a:r>
            <a:r>
              <a:rPr lang="en-US" dirty="0"/>
              <a:t> </a:t>
            </a:r>
            <a:r>
              <a:rPr lang="en-US" dirty="0" err="1"/>
              <a:t>parcului</a:t>
            </a:r>
            <a:r>
              <a:rPr lang="en-US" dirty="0"/>
              <a:t> auto </a:t>
            </a:r>
            <a:r>
              <a:rPr lang="en-US" dirty="0" err="1"/>
              <a:t>declarat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înmatriculării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nou</a:t>
            </a:r>
            <a:r>
              <a:rPr lang="en-US" dirty="0"/>
              <a:t> </a:t>
            </a:r>
            <a:r>
              <a:rPr lang="en-US" dirty="0" err="1"/>
              <a:t>autovehicul</a:t>
            </a:r>
            <a:r>
              <a:rPr lang="en-US" dirty="0"/>
              <a:t>, </a:t>
            </a:r>
            <a:r>
              <a:rPr lang="en-US" dirty="0" err="1"/>
              <a:t>persoana</a:t>
            </a:r>
            <a:r>
              <a:rPr lang="en-US" dirty="0"/>
              <a:t> </a:t>
            </a:r>
            <a:r>
              <a:rPr lang="en-US" dirty="0" err="1"/>
              <a:t>juridică</a:t>
            </a:r>
            <a:r>
              <a:rPr lang="en-US" dirty="0"/>
              <a:t> </a:t>
            </a:r>
            <a:r>
              <a:rPr lang="en-US" dirty="0" err="1"/>
              <a:t>respectivă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facă</a:t>
            </a:r>
            <a:r>
              <a:rPr lang="en-US" dirty="0"/>
              <a:t> </a:t>
            </a:r>
            <a:r>
              <a:rPr lang="en-US" dirty="0" err="1"/>
              <a:t>dovada</a:t>
            </a:r>
            <a:r>
              <a:rPr lang="en-US" dirty="0"/>
              <a:t> </a:t>
            </a:r>
            <a:r>
              <a:rPr lang="en-US" dirty="0" err="1"/>
              <a:t>dispunerii</a:t>
            </a:r>
            <a:r>
              <a:rPr lang="en-US" dirty="0"/>
              <a:t> de un </a:t>
            </a:r>
            <a:r>
              <a:rPr lang="en-US" dirty="0" err="1"/>
              <a:t>loc</a:t>
            </a:r>
            <a:r>
              <a:rPr lang="en-US" dirty="0"/>
              <a:t> de </a:t>
            </a:r>
            <a:r>
              <a:rPr lang="en-US" dirty="0" err="1"/>
              <a:t>parcare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locuri</a:t>
            </a:r>
            <a:r>
              <a:rPr lang="en-US" b="1" dirty="0"/>
              <a:t> </a:t>
            </a:r>
            <a:r>
              <a:rPr lang="en-US" b="1" dirty="0" err="1"/>
              <a:t>parcare</a:t>
            </a:r>
            <a:r>
              <a:rPr lang="en-US" b="1" dirty="0"/>
              <a:t> / nr </a:t>
            </a:r>
            <a:r>
              <a:rPr lang="en-US" b="1" dirty="0" err="1"/>
              <a:t>autovehicule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528754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SPATII VERZI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35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Întreţinerea </a:t>
            </a:r>
            <a:r>
              <a:rPr lang="en-US" b="1" dirty="0" err="1">
                <a:solidFill>
                  <a:srgbClr val="FFFF00"/>
                </a:solidFill>
              </a:rPr>
              <a:t>şi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extinderea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spaţiului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verde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Mentinerea</a:t>
            </a:r>
            <a:r>
              <a:rPr lang="en-US" dirty="0"/>
              <a:t> </a:t>
            </a:r>
            <a:r>
              <a:rPr lang="en-US" dirty="0" err="1"/>
              <a:t>integritatii</a:t>
            </a:r>
            <a:r>
              <a:rPr lang="en-US" dirty="0"/>
              <a:t> </a:t>
            </a:r>
            <a:r>
              <a:rPr lang="en-US" dirty="0" err="1"/>
              <a:t>spatiului</a:t>
            </a:r>
            <a:r>
              <a:rPr lang="en-US" dirty="0"/>
              <a:t> </a:t>
            </a:r>
            <a:r>
              <a:rPr lang="en-US" dirty="0" err="1"/>
              <a:t>verde</a:t>
            </a:r>
            <a:r>
              <a:rPr lang="en-US" dirty="0"/>
              <a:t> actual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limitarea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de </a:t>
            </a:r>
            <a:r>
              <a:rPr lang="en-US" dirty="0" err="1"/>
              <a:t>particule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resuspensie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eroziune</a:t>
            </a:r>
            <a:r>
              <a:rPr lang="en-US" dirty="0"/>
              <a:t> </a:t>
            </a:r>
            <a:r>
              <a:rPr lang="en-US" dirty="0" err="1"/>
              <a:t>eoliana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necesar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de </a:t>
            </a:r>
            <a:r>
              <a:rPr lang="en-US" dirty="0" err="1"/>
              <a:t>irigaţii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a </a:t>
            </a:r>
            <a:r>
              <a:rPr lang="en-US" dirty="0" err="1"/>
              <a:t>unui</a:t>
            </a:r>
            <a:r>
              <a:rPr lang="en-US" dirty="0"/>
              <a:t> program de </a:t>
            </a:r>
            <a:r>
              <a:rPr lang="en-US" dirty="0" err="1"/>
              <a:t>udare</a:t>
            </a:r>
            <a:r>
              <a:rPr lang="en-US" dirty="0"/>
              <a:t> </a:t>
            </a:r>
            <a:r>
              <a:rPr lang="en-US" dirty="0" err="1"/>
              <a:t>sistematic</a:t>
            </a:r>
            <a:r>
              <a:rPr lang="en-US" dirty="0"/>
              <a:t>.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extindere</a:t>
            </a:r>
            <a:r>
              <a:rPr lang="en-US" dirty="0"/>
              <a:t> a </a:t>
            </a:r>
            <a:r>
              <a:rPr lang="en-US" dirty="0" err="1"/>
              <a:t>spatiului</a:t>
            </a:r>
            <a:r>
              <a:rPr lang="en-US" dirty="0"/>
              <a:t> </a:t>
            </a:r>
            <a:r>
              <a:rPr lang="en-US" dirty="0" err="1"/>
              <a:t>verde</a:t>
            </a:r>
            <a:r>
              <a:rPr lang="en-US" dirty="0"/>
              <a:t> </a:t>
            </a:r>
            <a:r>
              <a:rPr lang="en-US" dirty="0" err="1"/>
              <a:t>aduce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beneficii</a:t>
            </a:r>
            <a:r>
              <a:rPr lang="en-US" dirty="0"/>
              <a:t> </a:t>
            </a:r>
            <a:r>
              <a:rPr lang="en-US" dirty="0" err="1"/>
              <a:t>dpdv</a:t>
            </a:r>
            <a:r>
              <a:rPr lang="en-US" dirty="0"/>
              <a:t> al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</a:t>
            </a:r>
            <a:r>
              <a:rPr lang="en-US" dirty="0" err="1"/>
              <a:t>inconjurator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Toaletarea</a:t>
            </a:r>
            <a:r>
              <a:rPr lang="en-US" dirty="0"/>
              <a:t> </a:t>
            </a:r>
            <a:r>
              <a:rPr lang="en-US" dirty="0" err="1"/>
              <a:t>copacilor</a:t>
            </a:r>
            <a:r>
              <a:rPr lang="en-US" dirty="0"/>
              <a:t> nu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facuta</a:t>
            </a:r>
            <a:r>
              <a:rPr lang="en-US" dirty="0"/>
              <a:t> </a:t>
            </a:r>
            <a:r>
              <a:rPr lang="en-US" dirty="0" err="1"/>
              <a:t>excesiv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arborilor</a:t>
            </a:r>
            <a:r>
              <a:rPr lang="en-US" dirty="0"/>
              <a:t> un </a:t>
            </a:r>
            <a:r>
              <a:rPr lang="en-US" dirty="0" err="1"/>
              <a:t>coronament</a:t>
            </a:r>
            <a:r>
              <a:rPr lang="en-US" dirty="0"/>
              <a:t> </a:t>
            </a:r>
            <a:r>
              <a:rPr lang="en-US" dirty="0" err="1"/>
              <a:t>suficient</a:t>
            </a:r>
            <a:r>
              <a:rPr lang="en-US" dirty="0"/>
              <a:t> de </a:t>
            </a:r>
            <a:r>
              <a:rPr lang="en-US" dirty="0" err="1"/>
              <a:t>extins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retinerea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cat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cantitati</a:t>
            </a:r>
            <a:r>
              <a:rPr lang="en-US" dirty="0"/>
              <a:t> de </a:t>
            </a:r>
            <a:r>
              <a:rPr lang="en-US" dirty="0" err="1"/>
              <a:t>particule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suprafață</a:t>
            </a:r>
            <a:r>
              <a:rPr lang="en-US" b="1" dirty="0"/>
              <a:t> </a:t>
            </a:r>
            <a:r>
              <a:rPr lang="en-US" b="1" dirty="0" err="1"/>
              <a:t>nou</a:t>
            </a:r>
            <a:r>
              <a:rPr lang="en-US" b="1" dirty="0"/>
              <a:t> </a:t>
            </a:r>
            <a:r>
              <a:rPr lang="en-US" b="1" dirty="0" err="1"/>
              <a:t>desemnată</a:t>
            </a:r>
            <a:r>
              <a:rPr lang="en-US" b="1" dirty="0"/>
              <a:t>; nr </a:t>
            </a:r>
            <a:r>
              <a:rPr lang="en-US" b="1" dirty="0" err="1"/>
              <a:t>copaci</a:t>
            </a:r>
            <a:r>
              <a:rPr lang="en-US" b="1" dirty="0"/>
              <a:t> </a:t>
            </a:r>
            <a:r>
              <a:rPr lang="en-US" b="1" dirty="0" err="1"/>
              <a:t>plantați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098493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7549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SPATII VERZI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0286"/>
            <a:ext cx="10820400" cy="513567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36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it-IT" b="1" dirty="0">
                <a:solidFill>
                  <a:srgbClr val="FFFF00"/>
                </a:solidFill>
              </a:rPr>
              <a:t>Continuarea si finalizarea proiectului Parc Ghencea- Drumul Cooperativei </a:t>
            </a:r>
            <a:endParaRPr lang="it-IT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dirty="0" err="1"/>
              <a:t>Gasirea</a:t>
            </a:r>
            <a:r>
              <a:rPr lang="en-US" dirty="0"/>
              <a:t> </a:t>
            </a:r>
            <a:r>
              <a:rPr lang="en-US" dirty="0" err="1"/>
              <a:t>metodelor</a:t>
            </a:r>
            <a:r>
              <a:rPr lang="en-US" dirty="0"/>
              <a:t> de </a:t>
            </a:r>
            <a:r>
              <a:rPr lang="en-US" dirty="0" err="1"/>
              <a:t>finantare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reluarea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finalizarea</a:t>
            </a:r>
            <a:r>
              <a:rPr lang="en-US" dirty="0"/>
              <a:t> </a:t>
            </a:r>
            <a:r>
              <a:rPr lang="en-US" dirty="0" err="1"/>
              <a:t>proiectului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Propunere</a:t>
            </a:r>
            <a:r>
              <a:rPr lang="en-US" dirty="0"/>
              <a:t> </a:t>
            </a:r>
            <a:r>
              <a:rPr lang="en-US" dirty="0" err="1"/>
              <a:t>accelerare</a:t>
            </a:r>
            <a:r>
              <a:rPr lang="en-US" dirty="0"/>
              <a:t> a </a:t>
            </a:r>
            <a:r>
              <a:rPr lang="en-US" dirty="0" err="1"/>
              <a:t>realizarii</a:t>
            </a:r>
            <a:r>
              <a:rPr lang="en-US" dirty="0"/>
              <a:t> </a:t>
            </a:r>
            <a:r>
              <a:rPr lang="en-US" dirty="0" err="1"/>
              <a:t>parcului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plantari</a:t>
            </a:r>
            <a:r>
              <a:rPr lang="en-US" dirty="0"/>
              <a:t> de </a:t>
            </a:r>
            <a:r>
              <a:rPr lang="en-US" dirty="0" err="1"/>
              <a:t>compensare</a:t>
            </a:r>
            <a:r>
              <a:rPr lang="en-US" dirty="0"/>
              <a:t> de </a:t>
            </a:r>
            <a:r>
              <a:rPr lang="en-US" dirty="0" err="1"/>
              <a:t>catre</a:t>
            </a:r>
            <a:r>
              <a:rPr lang="en-US" dirty="0"/>
              <a:t> </a:t>
            </a:r>
            <a:r>
              <a:rPr lang="en-US" dirty="0" err="1"/>
              <a:t>dezvoltatorii</a:t>
            </a:r>
            <a:r>
              <a:rPr lang="en-US" dirty="0"/>
              <a:t> de </a:t>
            </a:r>
            <a:r>
              <a:rPr lang="en-US" dirty="0" err="1"/>
              <a:t>imobile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err="1" smtClean="0"/>
              <a:t>Indicator:</a:t>
            </a:r>
            <a:r>
              <a:rPr lang="en-US" b="1" dirty="0" err="1"/>
              <a:t>finalizare</a:t>
            </a:r>
            <a:r>
              <a:rPr lang="en-US" b="1" dirty="0"/>
              <a:t> </a:t>
            </a:r>
            <a:r>
              <a:rPr lang="en-US" b="1" dirty="0" err="1"/>
              <a:t>proiect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Efecte:Reducere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37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Derularea </a:t>
            </a:r>
            <a:r>
              <a:rPr lang="en-US" b="1" dirty="0" err="1">
                <a:solidFill>
                  <a:srgbClr val="FFFF00"/>
                </a:solidFill>
              </a:rPr>
              <a:t>și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dezvoltarea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programelor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oferire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facilitatilor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cladirile</a:t>
            </a:r>
            <a:r>
              <a:rPr lang="en-US" b="1" dirty="0">
                <a:solidFill>
                  <a:srgbClr val="FFFF00"/>
                </a:solidFill>
              </a:rPr>
              <a:t> care au </a:t>
            </a:r>
            <a:r>
              <a:rPr lang="en-US" b="1" dirty="0" err="1">
                <a:solidFill>
                  <a:srgbClr val="FFFF00"/>
                </a:solidFill>
              </a:rPr>
              <a:t>amenajate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terase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verzi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proiect</a:t>
            </a:r>
            <a:r>
              <a:rPr lang="en-US" dirty="0"/>
              <a:t> </a:t>
            </a:r>
            <a:r>
              <a:rPr lang="en-US" dirty="0" err="1"/>
              <a:t>reprezinta</a:t>
            </a:r>
            <a:r>
              <a:rPr lang="en-US" dirty="0"/>
              <a:t> o </a:t>
            </a:r>
            <a:r>
              <a:rPr lang="en-US" dirty="0" err="1"/>
              <a:t>solutie</a:t>
            </a:r>
            <a:r>
              <a:rPr lang="en-US" dirty="0"/>
              <a:t> de </a:t>
            </a:r>
            <a:r>
              <a:rPr lang="en-US" dirty="0" err="1"/>
              <a:t>extindere</a:t>
            </a:r>
            <a:r>
              <a:rPr lang="en-US" dirty="0"/>
              <a:t> a </a:t>
            </a:r>
            <a:r>
              <a:rPr lang="en-US" dirty="0" err="1"/>
              <a:t>spatiului</a:t>
            </a:r>
            <a:r>
              <a:rPr lang="en-US" dirty="0"/>
              <a:t> </a:t>
            </a:r>
            <a:r>
              <a:rPr lang="en-US" dirty="0" err="1"/>
              <a:t>verde</a:t>
            </a:r>
            <a:r>
              <a:rPr lang="en-US" dirty="0"/>
              <a:t>, cu </a:t>
            </a:r>
            <a:r>
              <a:rPr lang="en-US" dirty="0" err="1"/>
              <a:t>mentiunea</a:t>
            </a:r>
            <a:r>
              <a:rPr lang="en-US" dirty="0"/>
              <a:t> ca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terasa</a:t>
            </a:r>
            <a:r>
              <a:rPr lang="en-US" dirty="0"/>
              <a:t> </a:t>
            </a:r>
            <a:r>
              <a:rPr lang="en-US" dirty="0" err="1"/>
              <a:t>verde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se </a:t>
            </a:r>
            <a:r>
              <a:rPr lang="en-US" dirty="0" err="1"/>
              <a:t>inteleaga</a:t>
            </a:r>
            <a:r>
              <a:rPr lang="en-US" dirty="0"/>
              <a:t> un </a:t>
            </a:r>
            <a:r>
              <a:rPr lang="en-US" dirty="0" err="1"/>
              <a:t>procent</a:t>
            </a:r>
            <a:r>
              <a:rPr lang="en-US" dirty="0"/>
              <a:t> cat </a:t>
            </a:r>
            <a:r>
              <a:rPr lang="en-US" dirty="0" err="1"/>
              <a:t>mai</a:t>
            </a:r>
            <a:r>
              <a:rPr lang="en-US" dirty="0"/>
              <a:t> mare din </a:t>
            </a:r>
            <a:r>
              <a:rPr lang="en-US" dirty="0" err="1"/>
              <a:t>suprafata</a:t>
            </a:r>
            <a:r>
              <a:rPr lang="en-US" dirty="0"/>
              <a:t> </a:t>
            </a:r>
            <a:r>
              <a:rPr lang="en-US" dirty="0" err="1"/>
              <a:t>totala</a:t>
            </a:r>
            <a:r>
              <a:rPr lang="en-US" dirty="0"/>
              <a:t> a </a:t>
            </a:r>
            <a:r>
              <a:rPr lang="en-US" dirty="0" err="1"/>
              <a:t>terasei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fie </a:t>
            </a:r>
            <a:r>
              <a:rPr lang="en-US" dirty="0" err="1"/>
              <a:t>acoperita</a:t>
            </a:r>
            <a:r>
              <a:rPr lang="en-US" dirty="0"/>
              <a:t> cu </a:t>
            </a:r>
            <a:r>
              <a:rPr lang="en-US" dirty="0" err="1"/>
              <a:t>gazon</a:t>
            </a:r>
            <a:r>
              <a:rPr lang="en-US" dirty="0"/>
              <a:t>/</a:t>
            </a:r>
            <a:r>
              <a:rPr lang="en-US" dirty="0" err="1"/>
              <a:t>vegetatie</a:t>
            </a:r>
            <a:r>
              <a:rPr lang="en-US" dirty="0"/>
              <a:t>/</a:t>
            </a:r>
            <a:r>
              <a:rPr lang="en-US" dirty="0" err="1"/>
              <a:t>frunzis</a:t>
            </a:r>
            <a:r>
              <a:rPr lang="en-US" dirty="0"/>
              <a:t>. Fie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implementa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finantare</a:t>
            </a:r>
            <a:r>
              <a:rPr lang="en-US" dirty="0"/>
              <a:t> </a:t>
            </a:r>
            <a:r>
              <a:rPr lang="en-US" dirty="0" err="1"/>
              <a:t>integrala</a:t>
            </a:r>
            <a:r>
              <a:rPr lang="en-US" dirty="0"/>
              <a:t> de la </a:t>
            </a:r>
            <a:r>
              <a:rPr lang="en-US" dirty="0" err="1"/>
              <a:t>primariei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oferire</a:t>
            </a:r>
            <a:r>
              <a:rPr lang="en-US" dirty="0"/>
              <a:t> de </a:t>
            </a:r>
            <a:r>
              <a:rPr lang="en-US" dirty="0" err="1"/>
              <a:t>facilitati</a:t>
            </a:r>
            <a:r>
              <a:rPr lang="en-US" dirty="0"/>
              <a:t> </a:t>
            </a:r>
            <a:r>
              <a:rPr lang="en-US" dirty="0" err="1"/>
              <a:t>ulterioare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intretinere</a:t>
            </a:r>
            <a:r>
              <a:rPr lang="en-US" dirty="0"/>
              <a:t>, fie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stimularea</a:t>
            </a:r>
            <a:r>
              <a:rPr lang="en-US" dirty="0"/>
              <a:t> cu </a:t>
            </a:r>
            <a:r>
              <a:rPr lang="en-US" dirty="0" err="1"/>
              <a:t>facilitati</a:t>
            </a:r>
            <a:r>
              <a:rPr lang="en-US" dirty="0"/>
              <a:t> </a:t>
            </a:r>
            <a:r>
              <a:rPr lang="en-US" dirty="0" err="1"/>
              <a:t>fiscale</a:t>
            </a:r>
            <a:r>
              <a:rPr lang="en-US" dirty="0"/>
              <a:t> de </a:t>
            </a:r>
            <a:r>
              <a:rPr lang="en-US" dirty="0" err="1"/>
              <a:t>amenajare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intretinere</a:t>
            </a:r>
            <a:r>
              <a:rPr lang="en-US" dirty="0"/>
              <a:t> in </a:t>
            </a:r>
            <a:r>
              <a:rPr lang="en-US" dirty="0" err="1"/>
              <a:t>regie</a:t>
            </a:r>
            <a:r>
              <a:rPr lang="en-US" dirty="0"/>
              <a:t> </a:t>
            </a:r>
            <a:r>
              <a:rPr lang="en-US" dirty="0" err="1"/>
              <a:t>proprie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terase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suprafata</a:t>
            </a:r>
            <a:r>
              <a:rPr lang="en-US" b="1" dirty="0"/>
              <a:t> </a:t>
            </a:r>
            <a:r>
              <a:rPr lang="en-US" b="1" dirty="0" err="1"/>
              <a:t>totala</a:t>
            </a:r>
            <a:r>
              <a:rPr lang="en-US" b="1" dirty="0"/>
              <a:t> a </a:t>
            </a:r>
            <a:r>
              <a:rPr lang="en-US" b="1" dirty="0" err="1"/>
              <a:t>acestora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Efecte:Reducere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8695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ACTIUNI PREGATITOARE PENTRU DIMINUAREA IMPACTULUI NEGATIV ASUPRA STARII DE SPIRIT A CETATENILOR LA INTRODUCEREA MASURILOR DE REDUCERE A POLUARII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Masura</a:t>
            </a:r>
            <a:r>
              <a:rPr lang="en-US" b="1" dirty="0">
                <a:solidFill>
                  <a:srgbClr val="FF0000"/>
                </a:solidFill>
              </a:rPr>
              <a:t> 2 </a:t>
            </a:r>
            <a:r>
              <a:rPr lang="en-US" b="1" dirty="0" err="1">
                <a:solidFill>
                  <a:srgbClr val="FF0000"/>
                </a:solidFill>
              </a:rPr>
              <a:t>Informarea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și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avertizarea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cetățenilor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privind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calitatea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aerului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err="1"/>
              <a:t>Dezvoltarea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informaţional</a:t>
            </a:r>
            <a:r>
              <a:rPr lang="en-US" dirty="0"/>
              <a:t> </a:t>
            </a:r>
            <a:r>
              <a:rPr lang="en-US" dirty="0" err="1"/>
              <a:t>operativ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eficientă</a:t>
            </a:r>
            <a:r>
              <a:rPr lang="en-US" dirty="0"/>
              <a:t> </a:t>
            </a:r>
            <a:r>
              <a:rPr lang="en-US" dirty="0" err="1"/>
              <a:t>calităţii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, format din </a:t>
            </a:r>
            <a:r>
              <a:rPr lang="en-US" dirty="0" err="1"/>
              <a:t>statii</a:t>
            </a:r>
            <a:r>
              <a:rPr lang="en-US" dirty="0"/>
              <a:t> fixe </a:t>
            </a:r>
            <a:r>
              <a:rPr lang="en-US" dirty="0" err="1"/>
              <a:t>si</a:t>
            </a:r>
            <a:r>
              <a:rPr lang="en-US" dirty="0"/>
              <a:t>/</a:t>
            </a:r>
            <a:r>
              <a:rPr lang="en-US" dirty="0" err="1"/>
              <a:t>sau</a:t>
            </a:r>
            <a:r>
              <a:rPr lang="en-US" dirty="0"/>
              <a:t> mobile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/</a:t>
            </a:r>
            <a:r>
              <a:rPr lang="en-US" dirty="0" err="1"/>
              <a:t>eficienta</a:t>
            </a:r>
            <a:r>
              <a:rPr lang="en-US" dirty="0"/>
              <a:t> </a:t>
            </a:r>
            <a:r>
              <a:rPr lang="en-US" dirty="0" err="1"/>
              <a:t>masurilor</a:t>
            </a:r>
            <a:r>
              <a:rPr lang="en-US" dirty="0"/>
              <a:t>, </a:t>
            </a:r>
            <a:r>
              <a:rPr lang="en-US" dirty="0" err="1"/>
              <a:t>baze</a:t>
            </a:r>
            <a:r>
              <a:rPr lang="en-US" dirty="0"/>
              <a:t> de date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inventarul</a:t>
            </a:r>
            <a:r>
              <a:rPr lang="en-US" dirty="0"/>
              <a:t> </a:t>
            </a:r>
            <a:r>
              <a:rPr lang="en-US" dirty="0" err="1"/>
              <a:t>surselor</a:t>
            </a:r>
            <a:r>
              <a:rPr lang="en-US" dirty="0"/>
              <a:t> de </a:t>
            </a:r>
            <a:r>
              <a:rPr lang="en-US" dirty="0" err="1"/>
              <a:t>emisie</a:t>
            </a:r>
            <a:r>
              <a:rPr lang="en-US" dirty="0"/>
              <a:t> la </a:t>
            </a:r>
            <a:r>
              <a:rPr lang="en-US" dirty="0" err="1"/>
              <a:t>nivel</a:t>
            </a:r>
            <a:r>
              <a:rPr lang="en-US" dirty="0"/>
              <a:t> urban, </a:t>
            </a:r>
            <a:r>
              <a:rPr lang="en-US" dirty="0" err="1"/>
              <a:t>modele</a:t>
            </a:r>
            <a:r>
              <a:rPr lang="en-US" dirty="0"/>
              <a:t> de </a:t>
            </a:r>
            <a:r>
              <a:rPr lang="en-US" dirty="0" err="1"/>
              <a:t>calcul</a:t>
            </a:r>
            <a:r>
              <a:rPr lang="en-US" dirty="0"/>
              <a:t>, </a:t>
            </a:r>
            <a:r>
              <a:rPr lang="en-US" dirty="0" err="1"/>
              <a:t>mijloace</a:t>
            </a:r>
            <a:r>
              <a:rPr lang="en-US" dirty="0"/>
              <a:t> de </a:t>
            </a:r>
            <a:r>
              <a:rPr lang="en-US" dirty="0" err="1"/>
              <a:t>informare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avertizare</a:t>
            </a:r>
            <a:r>
              <a:rPr lang="en-US" dirty="0"/>
              <a:t> </a:t>
            </a:r>
            <a:r>
              <a:rPr lang="en-US" dirty="0" err="1"/>
              <a:t>populatie</a:t>
            </a:r>
            <a:r>
              <a:rPr lang="en-US" dirty="0"/>
              <a:t>, etc.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Indicatori</a:t>
            </a:r>
          </a:p>
          <a:p>
            <a:r>
              <a:rPr lang="pt-BR" dirty="0" smtClean="0"/>
              <a:t>Numar </a:t>
            </a:r>
            <a:r>
              <a:rPr lang="pt-BR" dirty="0"/>
              <a:t>de puncte de monitorizare fixe </a:t>
            </a:r>
            <a:r>
              <a:rPr lang="pt-BR" dirty="0" smtClean="0"/>
              <a:t>instalate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b="1" dirty="0">
                <a:solidFill>
                  <a:srgbClr val="FF0000"/>
                </a:solidFill>
              </a:rPr>
              <a:t>Reducerea emisiilor ca urmare a măsurii aplicate</a:t>
            </a:r>
            <a:endParaRPr lang="pt-BR" b="1" dirty="0" smtClean="0">
              <a:solidFill>
                <a:srgbClr val="FF0000"/>
              </a:solidFill>
            </a:endParaRPr>
          </a:p>
          <a:p>
            <a:r>
              <a:rPr lang="en-US" dirty="0" err="1"/>
              <a:t>Reducere</a:t>
            </a:r>
            <a:r>
              <a:rPr lang="en-US" dirty="0"/>
              <a:t> cu </a:t>
            </a:r>
            <a:r>
              <a:rPr lang="en-US" dirty="0" err="1"/>
              <a:t>certitudine</a:t>
            </a:r>
            <a:r>
              <a:rPr lang="en-US" dirty="0"/>
              <a:t> a </a:t>
            </a:r>
            <a:r>
              <a:rPr lang="en-US" dirty="0" err="1"/>
              <a:t>emisiilor</a:t>
            </a:r>
            <a:r>
              <a:rPr lang="en-US" dirty="0"/>
              <a:t>, </a:t>
            </a:r>
            <a:r>
              <a:rPr lang="en-US" dirty="0" err="1"/>
              <a:t>necuantificabila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4835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7549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SPATII VERZI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7656"/>
            <a:ext cx="10820400" cy="49410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38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Extinderea </a:t>
            </a:r>
            <a:r>
              <a:rPr lang="en-US" b="1" dirty="0" err="1">
                <a:solidFill>
                  <a:srgbClr val="FFFF00"/>
                </a:solidFill>
              </a:rPr>
              <a:t>suprafetelor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spatii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verzi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prin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renaturarea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unor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terenuri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fara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utilitate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it-IT" dirty="0"/>
              <a:t>Se va incerca integrarea in spatiul verde a cat mai multor terenuri identificate prin "cadastrul" terenurilor fara utilitate. A se vedea masurile propuse la capitolul "Managementul spatiilor fara utilitate". </a:t>
            </a:r>
            <a:endParaRPr lang="it-IT" dirty="0" smtClean="0"/>
          </a:p>
          <a:p>
            <a:pPr algn="just"/>
            <a:r>
              <a:rPr lang="it-IT" b="1" dirty="0" smtClean="0"/>
              <a:t>Indicator:</a:t>
            </a:r>
            <a:r>
              <a:rPr lang="it-IT" b="1" dirty="0"/>
              <a:t>nr terenuri si suprafata totala renaturata/copaci plantati </a:t>
            </a:r>
            <a:endParaRPr lang="it-IT" b="1" dirty="0" smtClean="0"/>
          </a:p>
          <a:p>
            <a:pPr algn="just"/>
            <a:r>
              <a:rPr lang="it-IT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39:</a:t>
            </a:r>
            <a:r>
              <a:rPr lang="en-US" b="1" dirty="0">
                <a:solidFill>
                  <a:srgbClr val="FFFF00"/>
                </a:solidFill>
              </a:rPr>
              <a:t>Reîmpădurirea </a:t>
            </a:r>
            <a:r>
              <a:rPr lang="en-US" b="1" dirty="0" err="1">
                <a:solidFill>
                  <a:srgbClr val="FFFF00"/>
                </a:solidFill>
              </a:rPr>
              <a:t>pe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anumite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porţiuni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zonei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aşa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zis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agricole</a:t>
            </a:r>
            <a:r>
              <a:rPr lang="en-US" b="1" dirty="0">
                <a:solidFill>
                  <a:srgbClr val="FFFF00"/>
                </a:solidFill>
              </a:rPr>
              <a:t> din </a:t>
            </a:r>
            <a:r>
              <a:rPr lang="en-US" b="1" dirty="0" err="1">
                <a:solidFill>
                  <a:srgbClr val="FFFF00"/>
                </a:solidFill>
              </a:rPr>
              <a:t>jurul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Bucureştiului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Studiul</a:t>
            </a:r>
            <a:r>
              <a:rPr lang="en-US" dirty="0"/>
              <a:t> de </a:t>
            </a:r>
            <a:r>
              <a:rPr lang="en-US" dirty="0" err="1"/>
              <a:t>calitatea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</a:t>
            </a:r>
            <a:r>
              <a:rPr lang="en-US" dirty="0" err="1"/>
              <a:t>eloborat</a:t>
            </a:r>
            <a:r>
              <a:rPr lang="en-US" dirty="0"/>
              <a:t> 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proiectului</a:t>
            </a:r>
            <a:r>
              <a:rPr lang="en-US" dirty="0"/>
              <a:t> a pus in </a:t>
            </a:r>
            <a:r>
              <a:rPr lang="en-US" dirty="0" err="1"/>
              <a:t>evidenta</a:t>
            </a:r>
            <a:r>
              <a:rPr lang="en-US" dirty="0"/>
              <a:t> o </a:t>
            </a:r>
            <a:r>
              <a:rPr lang="en-US" dirty="0" err="1"/>
              <a:t>poluare</a:t>
            </a:r>
            <a:r>
              <a:rPr lang="en-US" dirty="0"/>
              <a:t> de fond </a:t>
            </a:r>
            <a:r>
              <a:rPr lang="en-US" dirty="0" err="1"/>
              <a:t>semnificativa</a:t>
            </a:r>
            <a:r>
              <a:rPr lang="en-US" dirty="0"/>
              <a:t> </a:t>
            </a:r>
            <a:r>
              <a:rPr lang="en-US" dirty="0" err="1"/>
              <a:t>indusa</a:t>
            </a:r>
            <a:r>
              <a:rPr lang="en-US" dirty="0"/>
              <a:t> de </a:t>
            </a:r>
            <a:r>
              <a:rPr lang="en-US" dirty="0" err="1"/>
              <a:t>sursele</a:t>
            </a:r>
            <a:r>
              <a:rPr lang="en-US" dirty="0"/>
              <a:t> din </a:t>
            </a:r>
            <a:r>
              <a:rPr lang="en-US" dirty="0" err="1"/>
              <a:t>afara</a:t>
            </a:r>
            <a:r>
              <a:rPr lang="en-US" dirty="0"/>
              <a:t> </a:t>
            </a:r>
            <a:r>
              <a:rPr lang="en-US" dirty="0" err="1"/>
              <a:t>orasului</a:t>
            </a:r>
            <a:r>
              <a:rPr lang="en-US" dirty="0"/>
              <a:t> (</a:t>
            </a:r>
            <a:r>
              <a:rPr lang="en-US" dirty="0" err="1"/>
              <a:t>agricultura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incalzire</a:t>
            </a:r>
            <a:r>
              <a:rPr lang="en-US" dirty="0"/>
              <a:t> </a:t>
            </a:r>
            <a:r>
              <a:rPr lang="en-US" dirty="0" err="1"/>
              <a:t>rezidentiala</a:t>
            </a:r>
            <a:r>
              <a:rPr lang="en-US" dirty="0"/>
              <a:t>) </a:t>
            </a:r>
            <a:r>
              <a:rPr lang="en-US" dirty="0" err="1"/>
              <a:t>si</a:t>
            </a:r>
            <a:r>
              <a:rPr lang="en-US" dirty="0"/>
              <a:t> de la </a:t>
            </a:r>
            <a:r>
              <a:rPr lang="en-US" dirty="0" err="1"/>
              <a:t>nivel</a:t>
            </a:r>
            <a:r>
              <a:rPr lang="en-US" dirty="0"/>
              <a:t> regional,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realizarea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inel</a:t>
            </a:r>
            <a:r>
              <a:rPr lang="en-US" dirty="0"/>
              <a:t> </a:t>
            </a:r>
            <a:r>
              <a:rPr lang="en-US" dirty="0" err="1"/>
              <a:t>verde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reimpadurire</a:t>
            </a:r>
            <a:r>
              <a:rPr lang="en-US" dirty="0"/>
              <a:t> in </a:t>
            </a:r>
            <a:r>
              <a:rPr lang="en-US" dirty="0" err="1"/>
              <a:t>jurul</a:t>
            </a:r>
            <a:r>
              <a:rPr lang="en-US" dirty="0"/>
              <a:t> </a:t>
            </a:r>
            <a:r>
              <a:rPr lang="en-US" dirty="0" err="1"/>
              <a:t>Bucurestiului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reduce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aport</a:t>
            </a:r>
            <a:r>
              <a:rPr lang="en-US" dirty="0"/>
              <a:t>.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demara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proiect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posibilitatii</a:t>
            </a:r>
            <a:r>
              <a:rPr lang="en-US" dirty="0"/>
              <a:t> </a:t>
            </a:r>
            <a:r>
              <a:rPr lang="en-US" dirty="0" err="1"/>
              <a:t>incheierii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acorduri</a:t>
            </a:r>
            <a:r>
              <a:rPr lang="en-US" dirty="0"/>
              <a:t>/</a:t>
            </a:r>
            <a:r>
              <a:rPr lang="en-US" dirty="0" err="1"/>
              <a:t>protocoale</a:t>
            </a:r>
            <a:r>
              <a:rPr lang="en-US" dirty="0"/>
              <a:t> cu </a:t>
            </a:r>
            <a:r>
              <a:rPr lang="en-US" dirty="0" err="1"/>
              <a:t>autoritatile</a:t>
            </a:r>
            <a:r>
              <a:rPr lang="en-US" dirty="0"/>
              <a:t> din </a:t>
            </a:r>
            <a:r>
              <a:rPr lang="en-US" dirty="0" err="1"/>
              <a:t>judetul</a:t>
            </a:r>
            <a:r>
              <a:rPr lang="en-US" dirty="0"/>
              <a:t> </a:t>
            </a:r>
            <a:r>
              <a:rPr lang="en-US" dirty="0" err="1"/>
              <a:t>Ilfov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introduce </a:t>
            </a:r>
            <a:r>
              <a:rPr lang="en-US" dirty="0" err="1"/>
              <a:t>programe</a:t>
            </a:r>
            <a:r>
              <a:rPr lang="en-US" dirty="0"/>
              <a:t> de </a:t>
            </a:r>
            <a:r>
              <a:rPr lang="en-US" dirty="0" err="1"/>
              <a:t>împădurire</a:t>
            </a:r>
            <a:r>
              <a:rPr lang="en-US" dirty="0"/>
              <a:t> a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suprafețe</a:t>
            </a:r>
            <a:r>
              <a:rPr lang="en-US" dirty="0"/>
              <a:t> din </a:t>
            </a:r>
            <a:r>
              <a:rPr lang="en-US" dirty="0" err="1"/>
              <a:t>vecinătatea</a:t>
            </a:r>
            <a:r>
              <a:rPr lang="en-US" dirty="0"/>
              <a:t> </a:t>
            </a:r>
            <a:r>
              <a:rPr lang="en-US" dirty="0" err="1"/>
              <a:t>orașului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suprafete</a:t>
            </a:r>
            <a:r>
              <a:rPr lang="en-US" b="1" dirty="0"/>
              <a:t> </a:t>
            </a:r>
            <a:r>
              <a:rPr lang="en-US" b="1" dirty="0" err="1"/>
              <a:t>anuale</a:t>
            </a:r>
            <a:r>
              <a:rPr lang="en-US" b="1" dirty="0"/>
              <a:t> </a:t>
            </a:r>
            <a:r>
              <a:rPr lang="en-US" b="1" dirty="0" err="1"/>
              <a:t>impadurite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294281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475704"/>
          </a:xfrm>
        </p:spPr>
        <p:txBody>
          <a:bodyPr>
            <a:normAutofit/>
          </a:bodyPr>
          <a:lstStyle/>
          <a:p>
            <a:r>
              <a:rPr lang="en-US" sz="2400" dirty="0"/>
              <a:t>MANAGEMENTUL SPATIILOR FARA UTILITATE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65338"/>
            <a:ext cx="10820400" cy="485334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40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it-IT" b="1" dirty="0">
                <a:solidFill>
                  <a:srgbClr val="FFFF00"/>
                </a:solidFill>
              </a:rPr>
              <a:t>Creare unui "cadastru" al </a:t>
            </a:r>
            <a:r>
              <a:rPr lang="it-IT" b="1" dirty="0" smtClean="0">
                <a:solidFill>
                  <a:srgbClr val="FFFF00"/>
                </a:solidFill>
              </a:rPr>
              <a:t>terenurilor </a:t>
            </a:r>
            <a:r>
              <a:rPr lang="it-IT" b="1" dirty="0">
                <a:solidFill>
                  <a:srgbClr val="FFFF00"/>
                </a:solidFill>
              </a:rPr>
              <a:t>fara utilitate </a:t>
            </a:r>
            <a:endParaRPr lang="it-IT" b="1" dirty="0" smtClean="0">
              <a:solidFill>
                <a:srgbClr val="FFFF00"/>
              </a:solidFill>
            </a:endParaRPr>
          </a:p>
          <a:p>
            <a:r>
              <a:rPr lang="en-US" dirty="0" err="1"/>
              <a:t>Realizarea</a:t>
            </a:r>
            <a:r>
              <a:rPr lang="en-US" dirty="0"/>
              <a:t> la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intregului</a:t>
            </a:r>
            <a:r>
              <a:rPr lang="en-US" dirty="0"/>
              <a:t> </a:t>
            </a:r>
            <a:r>
              <a:rPr lang="en-US" dirty="0" err="1"/>
              <a:t>municipiu</a:t>
            </a:r>
            <a:r>
              <a:rPr lang="en-US" dirty="0"/>
              <a:t> al </a:t>
            </a:r>
            <a:r>
              <a:rPr lang="en-US" dirty="0" err="1"/>
              <a:t>unui</a:t>
            </a:r>
            <a:r>
              <a:rPr lang="en-US" dirty="0"/>
              <a:t> "</a:t>
            </a:r>
            <a:r>
              <a:rPr lang="en-US" dirty="0" err="1"/>
              <a:t>cadastru</a:t>
            </a:r>
            <a:r>
              <a:rPr lang="en-US" dirty="0"/>
              <a:t>" al </a:t>
            </a:r>
            <a:r>
              <a:rPr lang="en-US" dirty="0" err="1"/>
              <a:t>terenurilor</a:t>
            </a:r>
            <a:r>
              <a:rPr lang="en-US" dirty="0"/>
              <a:t>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utilitate</a:t>
            </a:r>
            <a:r>
              <a:rPr lang="en-US" dirty="0"/>
              <a:t>, </a:t>
            </a:r>
            <a:r>
              <a:rPr lang="en-US" dirty="0" err="1"/>
              <a:t>indiferent</a:t>
            </a:r>
            <a:r>
              <a:rPr lang="en-US" dirty="0"/>
              <a:t> de </a:t>
            </a:r>
            <a:r>
              <a:rPr lang="en-US" dirty="0" err="1"/>
              <a:t>starea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/>
              <a:t> de </a:t>
            </a:r>
            <a:r>
              <a:rPr lang="en-US" dirty="0" err="1"/>
              <a:t>proprietate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, </a:t>
            </a:r>
            <a:r>
              <a:rPr lang="en-US" dirty="0" err="1"/>
              <a:t>cartarea</a:t>
            </a:r>
            <a:r>
              <a:rPr lang="en-US" dirty="0"/>
              <a:t>, </a:t>
            </a:r>
            <a:r>
              <a:rPr lang="en-US" dirty="0" err="1"/>
              <a:t>descrierea</a:t>
            </a:r>
            <a:r>
              <a:rPr lang="en-US" dirty="0"/>
              <a:t> </a:t>
            </a:r>
            <a:r>
              <a:rPr lang="en-US" dirty="0" err="1"/>
              <a:t>straii</a:t>
            </a:r>
            <a:r>
              <a:rPr lang="en-US" dirty="0"/>
              <a:t> de </a:t>
            </a:r>
            <a:r>
              <a:rPr lang="en-US" dirty="0" err="1"/>
              <a:t>proprietate</a:t>
            </a:r>
            <a:r>
              <a:rPr lang="en-US" dirty="0"/>
              <a:t> (public/</a:t>
            </a:r>
            <a:r>
              <a:rPr lang="en-US" dirty="0" err="1"/>
              <a:t>privat</a:t>
            </a:r>
            <a:r>
              <a:rPr lang="en-US" dirty="0"/>
              <a:t>), </a:t>
            </a:r>
            <a:r>
              <a:rPr lang="en-US" dirty="0" err="1"/>
              <a:t>caracterizarea</a:t>
            </a:r>
            <a:r>
              <a:rPr lang="en-US" dirty="0"/>
              <a:t> </a:t>
            </a:r>
            <a:r>
              <a:rPr lang="en-US" dirty="0" err="1"/>
              <a:t>situatiei</a:t>
            </a:r>
            <a:r>
              <a:rPr lang="en-US" dirty="0"/>
              <a:t> </a:t>
            </a:r>
            <a:r>
              <a:rPr lang="en-US" dirty="0" err="1"/>
              <a:t>curente</a:t>
            </a:r>
            <a:r>
              <a:rPr lang="en-US" dirty="0"/>
              <a:t> (</a:t>
            </a:r>
            <a:r>
              <a:rPr lang="en-US" dirty="0" err="1"/>
              <a:t>deseuri</a:t>
            </a:r>
            <a:r>
              <a:rPr lang="en-US" dirty="0"/>
              <a:t>, </a:t>
            </a:r>
            <a:r>
              <a:rPr lang="en-US" dirty="0" err="1"/>
              <a:t>naturat</a:t>
            </a:r>
            <a:r>
              <a:rPr lang="en-US" dirty="0"/>
              <a:t>, </a:t>
            </a:r>
            <a:r>
              <a:rPr lang="en-US" dirty="0" err="1"/>
              <a:t>supus</a:t>
            </a:r>
            <a:r>
              <a:rPr lang="en-US" dirty="0"/>
              <a:t> </a:t>
            </a:r>
            <a:r>
              <a:rPr lang="en-US" dirty="0" err="1"/>
              <a:t>eroziunii</a:t>
            </a:r>
            <a:r>
              <a:rPr lang="en-US" dirty="0"/>
              <a:t> </a:t>
            </a:r>
            <a:r>
              <a:rPr lang="en-US" dirty="0" err="1"/>
              <a:t>eoliene</a:t>
            </a:r>
            <a:r>
              <a:rPr lang="en-US" dirty="0"/>
              <a:t>, </a:t>
            </a:r>
            <a:r>
              <a:rPr lang="en-US" dirty="0" err="1"/>
              <a:t>betonat</a:t>
            </a:r>
            <a:r>
              <a:rPr lang="en-US" dirty="0"/>
              <a:t>, etc.).</a:t>
            </a:r>
            <a:br>
              <a:rPr lang="en-US" dirty="0"/>
            </a:br>
            <a:r>
              <a:rPr lang="en-US" b="1" dirty="0" err="1" smtClean="0"/>
              <a:t>Indicator:</a:t>
            </a:r>
            <a:r>
              <a:rPr lang="en-US" b="1" dirty="0" err="1"/>
              <a:t>elaborare</a:t>
            </a:r>
            <a:r>
              <a:rPr lang="en-US" b="1" dirty="0"/>
              <a:t> </a:t>
            </a:r>
            <a:r>
              <a:rPr lang="en-US" b="1" dirty="0" err="1"/>
              <a:t>cadastru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neaplicabil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41:</a:t>
            </a:r>
            <a:r>
              <a:rPr lang="en-US" b="1" dirty="0">
                <a:solidFill>
                  <a:srgbClr val="FFFF00"/>
                </a:solidFill>
              </a:rPr>
              <a:t>Asigurarea </a:t>
            </a:r>
            <a:r>
              <a:rPr lang="en-US" b="1" dirty="0" err="1">
                <a:solidFill>
                  <a:srgbClr val="FFFF00"/>
                </a:solidFill>
              </a:rPr>
              <a:t>unei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salubrizari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sporite</a:t>
            </a:r>
            <a:r>
              <a:rPr lang="en-US" b="1" dirty="0">
                <a:solidFill>
                  <a:srgbClr val="FFFF00"/>
                </a:solidFill>
              </a:rPr>
              <a:t> in </a:t>
            </a:r>
            <a:r>
              <a:rPr lang="en-US" b="1" dirty="0" err="1">
                <a:solidFill>
                  <a:srgbClr val="FFFF00"/>
                </a:solidFill>
              </a:rPr>
              <a:t>cazul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terenurilor</a:t>
            </a:r>
            <a:r>
              <a:rPr lang="en-US" b="1" dirty="0">
                <a:solidFill>
                  <a:srgbClr val="FFFF00"/>
                </a:solidFill>
              </a:rPr>
              <a:t> cu potential </a:t>
            </a:r>
            <a:r>
              <a:rPr lang="en-US" b="1" dirty="0" err="1">
                <a:solidFill>
                  <a:srgbClr val="FFFF00"/>
                </a:solidFill>
              </a:rPr>
              <a:t>ridicat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emisie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particule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terenurilor</a:t>
            </a:r>
            <a:r>
              <a:rPr lang="en-US" dirty="0"/>
              <a:t> care </a:t>
            </a:r>
            <a:r>
              <a:rPr lang="en-US" dirty="0" err="1"/>
              <a:t>necesita</a:t>
            </a:r>
            <a:r>
              <a:rPr lang="en-US" dirty="0"/>
              <a:t> un </a:t>
            </a:r>
            <a:r>
              <a:rPr lang="en-US" dirty="0" err="1"/>
              <a:t>regim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 special (</a:t>
            </a:r>
            <a:r>
              <a:rPr lang="en-US" dirty="0" err="1"/>
              <a:t>atat</a:t>
            </a:r>
            <a:r>
              <a:rPr lang="en-US" dirty="0"/>
              <a:t> al </a:t>
            </a:r>
            <a:r>
              <a:rPr lang="en-US" dirty="0" err="1"/>
              <a:t>terenului</a:t>
            </a:r>
            <a:r>
              <a:rPr lang="en-US" dirty="0"/>
              <a:t> cat </a:t>
            </a:r>
            <a:r>
              <a:rPr lang="en-US" dirty="0" err="1"/>
              <a:t>si</a:t>
            </a:r>
            <a:r>
              <a:rPr lang="en-US" dirty="0"/>
              <a:t> al </a:t>
            </a:r>
            <a:r>
              <a:rPr lang="en-US" dirty="0" err="1"/>
              <a:t>zonei</a:t>
            </a:r>
            <a:r>
              <a:rPr lang="en-US" dirty="0"/>
              <a:t> </a:t>
            </a:r>
            <a:r>
              <a:rPr lang="en-US" dirty="0" err="1"/>
              <a:t>adiacente</a:t>
            </a:r>
            <a:r>
              <a:rPr lang="en-US" dirty="0"/>
              <a:t>) in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includerii</a:t>
            </a:r>
            <a:r>
              <a:rPr lang="en-US" dirty="0"/>
              <a:t> in </a:t>
            </a:r>
            <a:r>
              <a:rPr lang="en-US" dirty="0" err="1"/>
              <a:t>planul</a:t>
            </a:r>
            <a:r>
              <a:rPr lang="en-US" dirty="0"/>
              <a:t> de </a:t>
            </a:r>
            <a:r>
              <a:rPr lang="en-US" dirty="0" err="1"/>
              <a:t>gestiune</a:t>
            </a:r>
            <a:r>
              <a:rPr lang="en-US" dirty="0"/>
              <a:t> al </a:t>
            </a:r>
            <a:r>
              <a:rPr lang="en-US" dirty="0" err="1"/>
              <a:t>salubrizarii</a:t>
            </a:r>
            <a:r>
              <a:rPr lang="en-US" dirty="0"/>
              <a:t> urbane. </a:t>
            </a:r>
            <a:br>
              <a:rPr lang="en-US" dirty="0"/>
            </a:br>
            <a:r>
              <a:rPr lang="en-US" dirty="0" err="1"/>
              <a:t>Terenurile</a:t>
            </a:r>
            <a:r>
              <a:rPr lang="en-US" dirty="0"/>
              <a:t> cu potential </a:t>
            </a:r>
            <a:r>
              <a:rPr lang="en-US" dirty="0" err="1"/>
              <a:t>ridicat</a:t>
            </a:r>
            <a:r>
              <a:rPr lang="en-US" dirty="0"/>
              <a:t> de </a:t>
            </a:r>
            <a:r>
              <a:rPr lang="en-US" dirty="0" err="1"/>
              <a:t>emisie</a:t>
            </a:r>
            <a:r>
              <a:rPr lang="en-US" dirty="0"/>
              <a:t> de </a:t>
            </a:r>
            <a:r>
              <a:rPr lang="en-US" dirty="0" err="1"/>
              <a:t>particule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care au </a:t>
            </a:r>
            <a:r>
              <a:rPr lang="en-US" dirty="0" err="1"/>
              <a:t>preponderent</a:t>
            </a:r>
            <a:r>
              <a:rPr lang="en-US" dirty="0"/>
              <a:t> </a:t>
            </a:r>
            <a:r>
              <a:rPr lang="en-US" dirty="0" err="1"/>
              <a:t>suprafete</a:t>
            </a:r>
            <a:r>
              <a:rPr lang="en-US" dirty="0"/>
              <a:t> </a:t>
            </a:r>
            <a:r>
              <a:rPr lang="en-US" dirty="0" err="1"/>
              <a:t>supuse</a:t>
            </a:r>
            <a:r>
              <a:rPr lang="en-US" dirty="0"/>
              <a:t> </a:t>
            </a:r>
            <a:r>
              <a:rPr lang="en-US" dirty="0" err="1"/>
              <a:t>eroziunii</a:t>
            </a:r>
            <a:r>
              <a:rPr lang="en-US" dirty="0"/>
              <a:t> </a:t>
            </a:r>
            <a:r>
              <a:rPr lang="en-US" dirty="0" err="1"/>
              <a:t>eoliene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Indicator:</a:t>
            </a:r>
            <a:r>
              <a:rPr lang="it-IT" b="1" dirty="0"/>
              <a:t>nr terenuri introduse in programul de salubrizare dedicat </a:t>
            </a:r>
            <a:endParaRPr lang="it-IT" b="1" dirty="0" smtClean="0"/>
          </a:p>
          <a:p>
            <a:pPr algn="just"/>
            <a:r>
              <a:rPr lang="it-IT" b="1" dirty="0" smtClean="0"/>
              <a:t>Efecte:</a:t>
            </a:r>
            <a:r>
              <a:rPr lang="en-US" dirty="0" err="1"/>
              <a:t>Estimativ</a:t>
            </a:r>
            <a:r>
              <a:rPr lang="en-US" dirty="0"/>
              <a:t> </a:t>
            </a:r>
            <a:r>
              <a:rPr lang="en-US" dirty="0" err="1"/>
              <a:t>emisile</a:t>
            </a:r>
            <a:r>
              <a:rPr lang="en-US" dirty="0"/>
              <a:t> de </a:t>
            </a:r>
            <a:r>
              <a:rPr lang="en-US" dirty="0" err="1"/>
              <a:t>particule</a:t>
            </a:r>
            <a:r>
              <a:rPr lang="en-US" dirty="0"/>
              <a:t> </a:t>
            </a:r>
            <a:r>
              <a:rPr lang="en-US" dirty="0" err="1"/>
              <a:t>aferente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hectar</a:t>
            </a:r>
            <a:r>
              <a:rPr lang="en-US" dirty="0"/>
              <a:t> de </a:t>
            </a:r>
            <a:r>
              <a:rPr lang="en-US" dirty="0" err="1"/>
              <a:t>teren</a:t>
            </a:r>
            <a:r>
              <a:rPr lang="en-US" dirty="0"/>
              <a:t> </a:t>
            </a:r>
            <a:r>
              <a:rPr lang="en-US" dirty="0" err="1"/>
              <a:t>fara</a:t>
            </a:r>
            <a:r>
              <a:rPr lang="en-US" dirty="0"/>
              <a:t> </a:t>
            </a:r>
            <a:r>
              <a:rPr lang="en-US" dirty="0" err="1"/>
              <a:t>utilitate</a:t>
            </a:r>
            <a:r>
              <a:rPr lang="en-US" dirty="0"/>
              <a:t> </a:t>
            </a:r>
            <a:r>
              <a:rPr lang="en-US" dirty="0" err="1"/>
              <a:t>supus</a:t>
            </a:r>
            <a:r>
              <a:rPr lang="en-US" dirty="0"/>
              <a:t> </a:t>
            </a:r>
            <a:r>
              <a:rPr lang="en-US" dirty="0" err="1"/>
              <a:t>eroziunii</a:t>
            </a:r>
            <a:r>
              <a:rPr lang="en-US" dirty="0"/>
              <a:t> </a:t>
            </a:r>
            <a:r>
              <a:rPr lang="en-US" dirty="0" err="1"/>
              <a:t>eoliene</a:t>
            </a:r>
            <a:r>
              <a:rPr lang="en-US" dirty="0"/>
              <a:t> pot fi de: 450 kg/an </a:t>
            </a:r>
            <a:r>
              <a:rPr lang="en-US" dirty="0" err="1"/>
              <a:t>pentru</a:t>
            </a:r>
            <a:r>
              <a:rPr lang="en-US" dirty="0"/>
              <a:t> TSP, 150 kg/an </a:t>
            </a:r>
            <a:r>
              <a:rPr lang="en-US" dirty="0" err="1"/>
              <a:t>pentru</a:t>
            </a:r>
            <a:r>
              <a:rPr lang="en-US" dirty="0"/>
              <a:t> PM10 </a:t>
            </a:r>
            <a:r>
              <a:rPr lang="en-US" dirty="0" err="1"/>
              <a:t>si</a:t>
            </a:r>
            <a:r>
              <a:rPr lang="en-US" dirty="0"/>
              <a:t> 50 kg/an </a:t>
            </a:r>
            <a:r>
              <a:rPr lang="en-US" dirty="0" err="1"/>
              <a:t>pentru</a:t>
            </a:r>
            <a:r>
              <a:rPr lang="en-US" dirty="0"/>
              <a:t> PM2.5. </a:t>
            </a:r>
            <a:r>
              <a:rPr lang="en-US" dirty="0" err="1"/>
              <a:t>Masurile</a:t>
            </a:r>
            <a:r>
              <a:rPr lang="en-US" dirty="0"/>
              <a:t> de </a:t>
            </a:r>
            <a:r>
              <a:rPr lang="en-US" dirty="0" err="1"/>
              <a:t>reducere</a:t>
            </a:r>
            <a:r>
              <a:rPr lang="en-US" dirty="0"/>
              <a:t> a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salubrizare</a:t>
            </a:r>
            <a:r>
              <a:rPr lang="en-US" dirty="0"/>
              <a:t> pot conduce la </a:t>
            </a:r>
            <a:r>
              <a:rPr lang="en-US" dirty="0" err="1"/>
              <a:t>reduceri</a:t>
            </a:r>
            <a:r>
              <a:rPr lang="en-US" dirty="0"/>
              <a:t> de minim 50 % a </a:t>
            </a:r>
            <a:r>
              <a:rPr lang="en-US" dirty="0" err="1"/>
              <a:t>emisiior</a:t>
            </a:r>
            <a:r>
              <a:rPr lang="en-US" dirty="0"/>
              <a:t> de </a:t>
            </a:r>
            <a:r>
              <a:rPr lang="en-US" dirty="0" err="1"/>
              <a:t>particule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teren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din </a:t>
            </a:r>
            <a:r>
              <a:rPr lang="en-US" dirty="0" err="1"/>
              <a:t>zonele</a:t>
            </a:r>
            <a:r>
              <a:rPr lang="en-US" dirty="0"/>
              <a:t> </a:t>
            </a:r>
            <a:r>
              <a:rPr lang="en-US" dirty="0" err="1"/>
              <a:t>adiacente</a:t>
            </a:r>
            <a:r>
              <a:rPr lang="en-US" dirty="0"/>
              <a:t> </a:t>
            </a:r>
            <a:r>
              <a:rPr lang="en-US" dirty="0" err="1"/>
              <a:t>afectate</a:t>
            </a:r>
            <a:r>
              <a:rPr lang="en-US" dirty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93110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MANAGEMENTUL SPATIILOR FARA UTILITATE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152983"/>
            <a:ext cx="10046307" cy="4195481"/>
          </a:xfrm>
        </p:spPr>
        <p:txBody>
          <a:bodyPr>
            <a:noAutofit/>
          </a:bodyPr>
          <a:lstStyle/>
          <a:p>
            <a:r>
              <a:rPr lang="en-US" sz="1800" b="1" dirty="0" err="1" smtClean="0">
                <a:solidFill>
                  <a:srgbClr val="FFFF00"/>
                </a:solidFill>
              </a:rPr>
              <a:t>Masura</a:t>
            </a:r>
            <a:r>
              <a:rPr lang="en-US" sz="1800" b="1" dirty="0" smtClean="0">
                <a:solidFill>
                  <a:srgbClr val="FFFF00"/>
                </a:solidFill>
              </a:rPr>
              <a:t> </a:t>
            </a:r>
            <a:r>
              <a:rPr 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42</a:t>
            </a:r>
            <a:r>
              <a:rPr lang="en-US" sz="1800" b="1" dirty="0" smtClean="0">
                <a:solidFill>
                  <a:srgbClr val="FFFF00"/>
                </a:solidFill>
              </a:rPr>
              <a:t>:</a:t>
            </a:r>
            <a:r>
              <a:rPr lang="it-IT" sz="1800" b="1" dirty="0">
                <a:solidFill>
                  <a:srgbClr val="FFFF00"/>
                </a:solidFill>
              </a:rPr>
              <a:t>Asigurarea unei utilitati terenurilor aflate in proprietate publica </a:t>
            </a:r>
            <a:endParaRPr lang="it-IT" sz="1800" b="1" dirty="0" smtClean="0">
              <a:solidFill>
                <a:srgbClr val="FFFF00"/>
              </a:solidFill>
            </a:endParaRPr>
          </a:p>
          <a:p>
            <a:r>
              <a:rPr lang="en-US" sz="1800" dirty="0" err="1"/>
              <a:t>Terenurilor</a:t>
            </a:r>
            <a:r>
              <a:rPr lang="en-US" sz="1800" dirty="0"/>
              <a:t> </a:t>
            </a:r>
            <a:r>
              <a:rPr lang="en-US" sz="1800" dirty="0" err="1"/>
              <a:t>aflate</a:t>
            </a:r>
            <a:r>
              <a:rPr lang="en-US" sz="1800" dirty="0"/>
              <a:t> in </a:t>
            </a:r>
            <a:r>
              <a:rPr lang="en-US" sz="1800" dirty="0" err="1"/>
              <a:t>proprietate</a:t>
            </a:r>
            <a:r>
              <a:rPr lang="en-US" sz="1800" dirty="0"/>
              <a:t> </a:t>
            </a:r>
            <a:r>
              <a:rPr lang="en-US" sz="1800" dirty="0" err="1"/>
              <a:t>publica</a:t>
            </a:r>
            <a:r>
              <a:rPr lang="en-US" sz="1800" dirty="0"/>
              <a:t> </a:t>
            </a:r>
            <a:r>
              <a:rPr lang="en-US" sz="1800" dirty="0" err="1"/>
              <a:t>locala</a:t>
            </a:r>
            <a:r>
              <a:rPr lang="en-US" sz="1800" dirty="0"/>
              <a:t>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sa</a:t>
            </a:r>
            <a:r>
              <a:rPr lang="en-US" sz="1800" dirty="0"/>
              <a:t> li se </a:t>
            </a:r>
            <a:r>
              <a:rPr lang="en-US" sz="1800" dirty="0" err="1"/>
              <a:t>gasesca</a:t>
            </a:r>
            <a:r>
              <a:rPr lang="en-US" sz="1800" dirty="0"/>
              <a:t> cat </a:t>
            </a:r>
            <a:r>
              <a:rPr lang="en-US" sz="1800" dirty="0" err="1"/>
              <a:t>mai</a:t>
            </a:r>
            <a:r>
              <a:rPr lang="en-US" sz="1800" dirty="0"/>
              <a:t> </a:t>
            </a:r>
            <a:r>
              <a:rPr lang="en-US" sz="1800" dirty="0" err="1"/>
              <a:t>repede</a:t>
            </a:r>
            <a:r>
              <a:rPr lang="en-US" sz="1800" dirty="0"/>
              <a:t> o </a:t>
            </a:r>
            <a:r>
              <a:rPr lang="en-US" sz="1800" dirty="0" err="1"/>
              <a:t>utilitate</a:t>
            </a:r>
            <a:r>
              <a:rPr lang="en-US" sz="1800" dirty="0"/>
              <a:t> (in special a </a:t>
            </a:r>
            <a:r>
              <a:rPr lang="en-US" sz="1800" dirty="0" err="1"/>
              <a:t>celor</a:t>
            </a:r>
            <a:r>
              <a:rPr lang="en-US" sz="1800" dirty="0"/>
              <a:t> care </a:t>
            </a:r>
            <a:r>
              <a:rPr lang="en-US" sz="1800" dirty="0" err="1"/>
              <a:t>sunt</a:t>
            </a:r>
            <a:r>
              <a:rPr lang="en-US" sz="1800" dirty="0"/>
              <a:t> </a:t>
            </a:r>
            <a:r>
              <a:rPr lang="en-US" sz="1800" dirty="0" err="1"/>
              <a:t>supuse</a:t>
            </a:r>
            <a:r>
              <a:rPr lang="en-US" sz="1800" dirty="0"/>
              <a:t> </a:t>
            </a:r>
            <a:r>
              <a:rPr lang="en-US" sz="1800" dirty="0" err="1"/>
              <a:t>eroziunii</a:t>
            </a:r>
            <a:r>
              <a:rPr lang="en-US" sz="1800" dirty="0"/>
              <a:t> </a:t>
            </a:r>
            <a:r>
              <a:rPr lang="en-US" sz="1800" dirty="0" err="1"/>
              <a:t>eoliene</a:t>
            </a:r>
            <a:r>
              <a:rPr lang="en-US" sz="1800" dirty="0"/>
              <a:t>):</a:t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spatii</a:t>
            </a:r>
            <a:r>
              <a:rPr lang="en-US" sz="1800" dirty="0"/>
              <a:t> </a:t>
            </a:r>
            <a:r>
              <a:rPr lang="en-US" sz="1800" dirty="0" err="1"/>
              <a:t>verzi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locuri</a:t>
            </a:r>
            <a:r>
              <a:rPr lang="en-US" sz="1800" dirty="0"/>
              <a:t> de </a:t>
            </a:r>
            <a:r>
              <a:rPr lang="en-US" sz="1800" dirty="0" err="1"/>
              <a:t>joaca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copii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parcari</a:t>
            </a:r>
            <a:r>
              <a:rPr lang="en-US" sz="1800" dirty="0"/>
              <a:t> </a:t>
            </a:r>
            <a:r>
              <a:rPr lang="en-US" sz="1800" dirty="0" err="1"/>
              <a:t>rezidentiale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constructii</a:t>
            </a:r>
            <a:r>
              <a:rPr lang="en-US" sz="1800" dirty="0"/>
              <a:t> </a:t>
            </a:r>
            <a:r>
              <a:rPr lang="en-US" sz="1800" dirty="0" err="1"/>
              <a:t>edilitare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- </a:t>
            </a:r>
            <a:r>
              <a:rPr lang="en-US" sz="1800" dirty="0" err="1"/>
              <a:t>parcelele</a:t>
            </a:r>
            <a:r>
              <a:rPr lang="en-US" sz="1800" dirty="0"/>
              <a:t> care se </a:t>
            </a:r>
            <a:r>
              <a:rPr lang="en-US" sz="1800" dirty="0" err="1"/>
              <a:t>află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apropierea</a:t>
            </a:r>
            <a:r>
              <a:rPr lang="en-US" sz="1800" dirty="0"/>
              <a:t> </a:t>
            </a:r>
            <a:r>
              <a:rPr lang="en-US" sz="1800" dirty="0" err="1"/>
              <a:t>şcolilor</a:t>
            </a:r>
            <a:r>
              <a:rPr lang="en-US" sz="1800" dirty="0"/>
              <a:t>, </a:t>
            </a:r>
            <a:r>
              <a:rPr lang="en-US" sz="1800" dirty="0" err="1"/>
              <a:t>grădiniţelor</a:t>
            </a:r>
            <a:r>
              <a:rPr lang="en-US" sz="1800" dirty="0"/>
              <a:t> </a:t>
            </a:r>
            <a:r>
              <a:rPr lang="en-US" sz="1800" dirty="0" err="1"/>
              <a:t>sau</a:t>
            </a:r>
            <a:r>
              <a:rPr lang="en-US" sz="1800" dirty="0"/>
              <a:t> a </a:t>
            </a:r>
            <a:r>
              <a:rPr lang="en-US" sz="1800" dirty="0" err="1"/>
              <a:t>caselor</a:t>
            </a:r>
            <a:r>
              <a:rPr lang="en-US" sz="1800" dirty="0"/>
              <a:t> de </a:t>
            </a:r>
            <a:r>
              <a:rPr lang="en-US" sz="1800" dirty="0" err="1"/>
              <a:t>cultură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care </a:t>
            </a:r>
            <a:r>
              <a:rPr lang="en-US" sz="1800" dirty="0" err="1"/>
              <a:t>primăria</a:t>
            </a:r>
            <a:r>
              <a:rPr lang="en-US" sz="1800" dirty="0"/>
              <a:t> </a:t>
            </a:r>
            <a:r>
              <a:rPr lang="en-US" sz="1800" dirty="0" err="1"/>
              <a:t>momentan</a:t>
            </a:r>
            <a:r>
              <a:rPr lang="en-US" sz="1800" dirty="0"/>
              <a:t> nu are o </a:t>
            </a:r>
            <a:r>
              <a:rPr lang="en-US" sz="1800" dirty="0" err="1"/>
              <a:t>finanţare</a:t>
            </a:r>
            <a:r>
              <a:rPr lang="en-US" sz="1800" dirty="0"/>
              <a:t> </a:t>
            </a:r>
            <a:r>
              <a:rPr lang="en-US" sz="1800" dirty="0" err="1"/>
              <a:t>prevăzută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igienizare</a:t>
            </a:r>
            <a:r>
              <a:rPr lang="en-US" sz="1800" dirty="0"/>
              <a:t>/</a:t>
            </a:r>
            <a:r>
              <a:rPr lang="en-US" sz="1800" dirty="0" err="1"/>
              <a:t>naturare</a:t>
            </a:r>
            <a:r>
              <a:rPr lang="en-US" sz="1800" dirty="0"/>
              <a:t>, pot fi </a:t>
            </a:r>
            <a:r>
              <a:rPr lang="en-US" sz="1800" dirty="0" err="1"/>
              <a:t>cedate</a:t>
            </a:r>
            <a:r>
              <a:rPr lang="en-US" sz="1800" dirty="0"/>
              <a:t> sub </a:t>
            </a:r>
            <a:r>
              <a:rPr lang="en-US" sz="1800" dirty="0" err="1"/>
              <a:t>formă</a:t>
            </a:r>
            <a:r>
              <a:rPr lang="en-US" sz="1800" dirty="0"/>
              <a:t> de </a:t>
            </a:r>
            <a:r>
              <a:rPr lang="en-US" sz="1800" dirty="0" err="1"/>
              <a:t>împrumut</a:t>
            </a:r>
            <a:r>
              <a:rPr lang="en-US" sz="1800" dirty="0"/>
              <a:t> </a:t>
            </a:r>
            <a:r>
              <a:rPr lang="en-US" sz="1800" dirty="0" err="1"/>
              <a:t>şcolilor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ca,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cadrul</a:t>
            </a:r>
            <a:r>
              <a:rPr lang="en-US" sz="1800" dirty="0"/>
              <a:t> </a:t>
            </a:r>
            <a:r>
              <a:rPr lang="en-US" sz="1800" dirty="0" err="1"/>
              <a:t>orelor</a:t>
            </a:r>
            <a:r>
              <a:rPr lang="en-US" sz="1800" dirty="0"/>
              <a:t> de </a:t>
            </a:r>
            <a:r>
              <a:rPr lang="en-US" sz="1800" dirty="0" err="1"/>
              <a:t>protecţia</a:t>
            </a:r>
            <a:r>
              <a:rPr lang="en-US" sz="1800" dirty="0"/>
              <a:t> </a:t>
            </a:r>
            <a:r>
              <a:rPr lang="en-US" sz="1800" dirty="0" err="1"/>
              <a:t>mediului</a:t>
            </a:r>
            <a:r>
              <a:rPr lang="en-US" sz="1800" dirty="0"/>
              <a:t>/</a:t>
            </a:r>
            <a:r>
              <a:rPr lang="en-US" sz="1800" dirty="0" err="1"/>
              <a:t>biologie</a:t>
            </a:r>
            <a:r>
              <a:rPr lang="en-US" sz="1800" dirty="0"/>
              <a:t>, </a:t>
            </a:r>
            <a:r>
              <a:rPr lang="en-US" sz="1800" dirty="0" err="1"/>
              <a:t>elevii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</a:t>
            </a:r>
            <a:r>
              <a:rPr lang="en-US" sz="1800" dirty="0" err="1"/>
              <a:t>înveţe</a:t>
            </a:r>
            <a:r>
              <a:rPr lang="en-US" sz="1800" dirty="0"/>
              <a:t> cum se </a:t>
            </a:r>
            <a:r>
              <a:rPr lang="en-US" sz="1800" dirty="0" err="1"/>
              <a:t>îngrijesc</a:t>
            </a:r>
            <a:r>
              <a:rPr lang="en-US" sz="1800" dirty="0"/>
              <a:t> </a:t>
            </a:r>
            <a:r>
              <a:rPr lang="en-US" sz="1800" dirty="0" err="1"/>
              <a:t>plantele</a:t>
            </a:r>
            <a:r>
              <a:rPr lang="en-US" sz="1800" dirty="0"/>
              <a:t> </a:t>
            </a:r>
            <a:r>
              <a:rPr lang="en-US" sz="1800" dirty="0" err="1"/>
              <a:t>şi</a:t>
            </a:r>
            <a:r>
              <a:rPr lang="en-US" sz="1800" dirty="0"/>
              <a:t> </a:t>
            </a:r>
            <a:r>
              <a:rPr lang="en-US" sz="1800" dirty="0" err="1"/>
              <a:t>să</a:t>
            </a:r>
            <a:r>
              <a:rPr lang="en-US" sz="1800" dirty="0"/>
              <a:t> le </a:t>
            </a:r>
            <a:r>
              <a:rPr lang="en-US" sz="1800" dirty="0" err="1"/>
              <a:t>transforme</a:t>
            </a:r>
            <a:r>
              <a:rPr lang="en-US" sz="1800" dirty="0"/>
              <a:t> </a:t>
            </a:r>
            <a:r>
              <a:rPr lang="en-US" sz="1800" dirty="0" err="1"/>
              <a:t>în</a:t>
            </a:r>
            <a:r>
              <a:rPr lang="en-US" sz="1800" dirty="0"/>
              <a:t> </a:t>
            </a:r>
            <a:r>
              <a:rPr lang="en-US" sz="1800" dirty="0" err="1"/>
              <a:t>mici</a:t>
            </a:r>
            <a:r>
              <a:rPr lang="en-US" sz="1800" dirty="0"/>
              <a:t> </a:t>
            </a:r>
            <a:r>
              <a:rPr lang="en-US" sz="1800" dirty="0" err="1"/>
              <a:t>grădini</a:t>
            </a:r>
            <a:r>
              <a:rPr lang="en-US" sz="1800" dirty="0"/>
              <a:t> de </a:t>
            </a:r>
            <a:r>
              <a:rPr lang="en-US" sz="1800" dirty="0" err="1"/>
              <a:t>flori</a:t>
            </a:r>
            <a:r>
              <a:rPr lang="en-US" sz="1800" dirty="0"/>
              <a:t>, </a:t>
            </a:r>
            <a:r>
              <a:rPr lang="en-US" sz="1800" dirty="0" err="1"/>
              <a:t>livezi</a:t>
            </a:r>
            <a:r>
              <a:rPr lang="en-US" sz="1800" dirty="0"/>
              <a:t>, </a:t>
            </a:r>
            <a:r>
              <a:rPr lang="en-US" sz="1800" dirty="0" err="1"/>
              <a:t>grădini</a:t>
            </a:r>
            <a:r>
              <a:rPr lang="en-US" sz="1800" dirty="0"/>
              <a:t> de legume </a:t>
            </a:r>
            <a:r>
              <a:rPr lang="en-US" sz="1800" dirty="0" smtClean="0"/>
              <a:t>etc.</a:t>
            </a:r>
            <a:endParaRPr lang="en-US" sz="1800" dirty="0"/>
          </a:p>
          <a:p>
            <a:r>
              <a:rPr lang="en-US" sz="1800" dirty="0" smtClean="0"/>
              <a:t>In </a:t>
            </a:r>
            <a:r>
              <a:rPr lang="en-US" sz="1800" dirty="0" err="1"/>
              <a:t>cazul</a:t>
            </a:r>
            <a:r>
              <a:rPr lang="en-US" sz="1800" dirty="0"/>
              <a:t> </a:t>
            </a:r>
            <a:r>
              <a:rPr lang="en-US" sz="1800" dirty="0" err="1"/>
              <a:t>terenurilor</a:t>
            </a:r>
            <a:r>
              <a:rPr lang="en-US" sz="1800" dirty="0"/>
              <a:t> </a:t>
            </a:r>
            <a:r>
              <a:rPr lang="en-US" sz="1800" dirty="0" err="1"/>
              <a:t>aflate</a:t>
            </a:r>
            <a:r>
              <a:rPr lang="en-US" sz="1800" dirty="0"/>
              <a:t> in </a:t>
            </a:r>
            <a:r>
              <a:rPr lang="en-US" sz="1800" dirty="0" err="1"/>
              <a:t>proprietatea</a:t>
            </a:r>
            <a:r>
              <a:rPr lang="en-US" sz="1800" dirty="0"/>
              <a:t> </a:t>
            </a:r>
            <a:r>
              <a:rPr lang="en-US" sz="1800" dirty="0" err="1"/>
              <a:t>unor</a:t>
            </a:r>
            <a:r>
              <a:rPr lang="en-US" sz="1800" dirty="0"/>
              <a:t> </a:t>
            </a:r>
            <a:r>
              <a:rPr lang="en-US" sz="1800" dirty="0" err="1"/>
              <a:t>institutii</a:t>
            </a:r>
            <a:r>
              <a:rPr lang="en-US" sz="1800" dirty="0"/>
              <a:t>/</a:t>
            </a:r>
            <a:r>
              <a:rPr lang="en-US" sz="1800" dirty="0" err="1"/>
              <a:t>altor</a:t>
            </a:r>
            <a:r>
              <a:rPr lang="en-US" sz="1800" dirty="0"/>
              <a:t> </a:t>
            </a:r>
            <a:r>
              <a:rPr lang="en-US" sz="1800" dirty="0" err="1"/>
              <a:t>autoritati</a:t>
            </a:r>
            <a:r>
              <a:rPr lang="en-US" sz="1800" dirty="0"/>
              <a:t> </a:t>
            </a:r>
            <a:r>
              <a:rPr lang="en-US" sz="1800" dirty="0" err="1"/>
              <a:t>trebuie</a:t>
            </a:r>
            <a:r>
              <a:rPr lang="en-US" sz="1800" dirty="0"/>
              <a:t> </a:t>
            </a:r>
            <a:r>
              <a:rPr lang="en-US" sz="1800" dirty="0" err="1"/>
              <a:t>gasita</a:t>
            </a:r>
            <a:r>
              <a:rPr lang="en-US" sz="1800" dirty="0"/>
              <a:t>, </a:t>
            </a:r>
            <a:r>
              <a:rPr lang="en-US" sz="1800" dirty="0" err="1"/>
              <a:t>impreuna</a:t>
            </a:r>
            <a:r>
              <a:rPr lang="en-US" sz="1800" dirty="0"/>
              <a:t> cu </a:t>
            </a:r>
            <a:r>
              <a:rPr lang="en-US" sz="1800" dirty="0" err="1"/>
              <a:t>acestea</a:t>
            </a:r>
            <a:r>
              <a:rPr lang="en-US" sz="1800" dirty="0"/>
              <a:t>, o </a:t>
            </a:r>
            <a:r>
              <a:rPr lang="en-US" sz="1800" dirty="0" err="1"/>
              <a:t>solutie</a:t>
            </a:r>
            <a:r>
              <a:rPr lang="en-US" sz="1800" dirty="0"/>
              <a:t> de </a:t>
            </a:r>
            <a:r>
              <a:rPr lang="en-US" sz="1800" dirty="0" err="1"/>
              <a:t>eliminare</a:t>
            </a:r>
            <a:r>
              <a:rPr lang="en-US" sz="1800" dirty="0"/>
              <a:t> a </a:t>
            </a:r>
            <a:r>
              <a:rPr lang="en-US" sz="1800" dirty="0" err="1"/>
              <a:t>sursei</a:t>
            </a:r>
            <a:r>
              <a:rPr lang="en-US" sz="1800" dirty="0"/>
              <a:t> de </a:t>
            </a:r>
            <a:r>
              <a:rPr lang="en-US" sz="1800" dirty="0" err="1"/>
              <a:t>poluare</a:t>
            </a:r>
            <a:r>
              <a:rPr lang="en-US" sz="1800" dirty="0"/>
              <a:t>, fie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renaturae</a:t>
            </a:r>
            <a:r>
              <a:rPr lang="en-US" sz="1800" dirty="0"/>
              <a:t>, fie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acoperire</a:t>
            </a:r>
            <a:r>
              <a:rPr lang="en-US" sz="1800" dirty="0"/>
              <a:t> </a:t>
            </a:r>
            <a:r>
              <a:rPr lang="en-US" sz="1800" dirty="0" err="1"/>
              <a:t>prin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care </a:t>
            </a:r>
            <a:r>
              <a:rPr lang="en-US" sz="1800" dirty="0" err="1"/>
              <a:t>sa</a:t>
            </a:r>
            <a:r>
              <a:rPr lang="en-US" sz="1800" dirty="0"/>
              <a:t> </a:t>
            </a:r>
            <a:r>
              <a:rPr lang="en-US" sz="1800" dirty="0" err="1"/>
              <a:t>elimine</a:t>
            </a:r>
            <a:r>
              <a:rPr lang="en-US" sz="1800" dirty="0"/>
              <a:t> </a:t>
            </a:r>
            <a:r>
              <a:rPr lang="en-US" sz="1800" dirty="0" err="1"/>
              <a:t>eroziunea</a:t>
            </a:r>
            <a:r>
              <a:rPr lang="en-US" sz="1800" dirty="0"/>
              <a:t>. </a:t>
            </a:r>
            <a:endParaRPr lang="en-US" sz="1800" dirty="0" smtClean="0"/>
          </a:p>
          <a:p>
            <a:r>
              <a:rPr lang="en-US" sz="1800" b="1" dirty="0" err="1" smtClean="0"/>
              <a:t>Indicator:</a:t>
            </a:r>
            <a:r>
              <a:rPr lang="en-US" sz="1800" b="1" dirty="0" err="1"/>
              <a:t>nr</a:t>
            </a:r>
            <a:r>
              <a:rPr lang="en-US" sz="1800" b="1" dirty="0"/>
              <a:t> </a:t>
            </a:r>
            <a:r>
              <a:rPr lang="en-US" sz="1800" b="1" dirty="0" err="1"/>
              <a:t>terenuri</a:t>
            </a:r>
            <a:r>
              <a:rPr lang="en-US" sz="1800" b="1" dirty="0"/>
              <a:t> </a:t>
            </a:r>
            <a:r>
              <a:rPr lang="en-US" sz="1800" b="1" dirty="0" err="1"/>
              <a:t>amenajate</a:t>
            </a:r>
            <a:r>
              <a:rPr lang="en-US" sz="1800" b="1" dirty="0"/>
              <a:t> </a:t>
            </a:r>
            <a:endParaRPr lang="en-US" sz="1800" b="1" dirty="0" smtClean="0"/>
          </a:p>
          <a:p>
            <a:r>
              <a:rPr lang="en-US" sz="1800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momentul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asigurarii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unei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utilitati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reducerea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particule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datorita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eroziunii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eoliene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peste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90%. </a:t>
            </a:r>
          </a:p>
        </p:txBody>
      </p:sp>
    </p:spTree>
    <p:extLst>
      <p:ext uri="{BB962C8B-B14F-4D97-AF65-F5344CB8AC3E}">
        <p14:creationId xmlns:p14="http://schemas.microsoft.com/office/powerpoint/2010/main" xmlns="" val="18046764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MANAGEMENTUL SPATIILOR FARA UTILITATE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err="1" smtClean="0">
                <a:solidFill>
                  <a:srgbClr val="FFFF00"/>
                </a:solidFill>
              </a:rPr>
              <a:t>Masura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43</a:t>
            </a:r>
            <a:r>
              <a:rPr lang="en-US" sz="2400" b="1" dirty="0" smtClean="0">
                <a:solidFill>
                  <a:srgbClr val="FFFF00"/>
                </a:solidFill>
              </a:rPr>
              <a:t>:</a:t>
            </a:r>
            <a:r>
              <a:rPr lang="it-IT" sz="2400" b="1" dirty="0">
                <a:solidFill>
                  <a:srgbClr val="FFFF00"/>
                </a:solidFill>
              </a:rPr>
              <a:t>Asigurarea unei utilitati terenurilor aflate in proprietate privata </a:t>
            </a:r>
            <a:endParaRPr lang="it-IT" sz="2400" b="1" dirty="0" smtClean="0">
              <a:solidFill>
                <a:srgbClr val="FFFF00"/>
              </a:solidFill>
            </a:endParaRPr>
          </a:p>
          <a:p>
            <a:pPr algn="just"/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terenurile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proprietate</a:t>
            </a:r>
            <a:r>
              <a:rPr lang="en-US" sz="2400" dirty="0"/>
              <a:t> </a:t>
            </a:r>
            <a:r>
              <a:rPr lang="en-US" sz="2400" dirty="0" err="1"/>
              <a:t>privata</a:t>
            </a:r>
            <a:r>
              <a:rPr lang="en-US" sz="2400" dirty="0"/>
              <a:t>, </a:t>
            </a:r>
            <a:r>
              <a:rPr lang="en-US" sz="2400" dirty="0" err="1"/>
              <a:t>proprietarul</a:t>
            </a:r>
            <a:r>
              <a:rPr lang="en-US" sz="2400" dirty="0"/>
              <a:t> </a:t>
            </a:r>
            <a:r>
              <a:rPr lang="en-US" sz="2400" dirty="0" err="1"/>
              <a:t>este</a:t>
            </a:r>
            <a:r>
              <a:rPr lang="en-US" sz="2400" dirty="0"/>
              <a:t> </a:t>
            </a:r>
            <a:r>
              <a:rPr lang="en-US" sz="2400" dirty="0" err="1"/>
              <a:t>obligat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ingradeasca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îngrijeasca</a:t>
            </a:r>
            <a:r>
              <a:rPr lang="en-US" sz="2400" dirty="0"/>
              <a:t> </a:t>
            </a:r>
            <a:r>
              <a:rPr lang="en-US" sz="2400" dirty="0" err="1"/>
              <a:t>suprafata</a:t>
            </a:r>
            <a:r>
              <a:rPr lang="en-US" sz="2400" dirty="0"/>
              <a:t> conform </a:t>
            </a:r>
            <a:r>
              <a:rPr lang="en-US" sz="2400" dirty="0" err="1"/>
              <a:t>legislatiei</a:t>
            </a:r>
            <a:r>
              <a:rPr lang="en-US" sz="2400" dirty="0"/>
              <a:t> in </a:t>
            </a:r>
            <a:r>
              <a:rPr lang="en-US" sz="2400" dirty="0" err="1"/>
              <a:t>vigoare</a:t>
            </a:r>
            <a:r>
              <a:rPr lang="en-US" sz="2400" dirty="0"/>
              <a:t>,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suplimentar</a:t>
            </a:r>
            <a:r>
              <a:rPr lang="en-US" sz="2400" dirty="0"/>
              <a:t> se </a:t>
            </a:r>
            <a:r>
              <a:rPr lang="en-US" sz="2400" dirty="0" err="1"/>
              <a:t>poate</a:t>
            </a:r>
            <a:r>
              <a:rPr lang="en-US" sz="2400" dirty="0"/>
              <a:t> </a:t>
            </a:r>
            <a:r>
              <a:rPr lang="en-US" sz="2400" dirty="0" err="1"/>
              <a:t>impune</a:t>
            </a:r>
            <a:r>
              <a:rPr lang="en-US" sz="2400" dirty="0"/>
              <a:t>, </a:t>
            </a:r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diferite</a:t>
            </a:r>
            <a:r>
              <a:rPr lang="en-US" sz="2400" dirty="0"/>
              <a:t> </a:t>
            </a:r>
            <a:r>
              <a:rPr lang="en-US" sz="2400" dirty="0" err="1"/>
              <a:t>parghii</a:t>
            </a:r>
            <a:r>
              <a:rPr lang="en-US" sz="2400" dirty="0"/>
              <a:t> legislative, ca </a:t>
            </a:r>
            <a:r>
              <a:rPr lang="en-US" sz="2400" dirty="0" err="1"/>
              <a:t>proprietarul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fie </a:t>
            </a:r>
            <a:r>
              <a:rPr lang="en-US" sz="2400" dirty="0" err="1" smtClean="0"/>
              <a:t>obligat</a:t>
            </a:r>
            <a:r>
              <a:rPr lang="en-US" sz="2400" dirty="0" smtClean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renatureze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acopere</a:t>
            </a:r>
            <a:r>
              <a:rPr lang="en-US" sz="2400" dirty="0"/>
              <a:t> </a:t>
            </a:r>
            <a:r>
              <a:rPr lang="en-US" sz="2400" dirty="0" err="1"/>
              <a:t>suprafetele</a:t>
            </a:r>
            <a:r>
              <a:rPr lang="en-US" sz="2400" dirty="0"/>
              <a:t> </a:t>
            </a:r>
            <a:r>
              <a:rPr lang="en-US" sz="2400" dirty="0" err="1"/>
              <a:t>supuse</a:t>
            </a:r>
            <a:r>
              <a:rPr lang="en-US" sz="2400" dirty="0"/>
              <a:t> </a:t>
            </a:r>
            <a:r>
              <a:rPr lang="en-US" sz="2400" dirty="0" err="1"/>
              <a:t>eroziunii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b="1" dirty="0" err="1" smtClean="0"/>
              <a:t>Indicator:</a:t>
            </a:r>
            <a:r>
              <a:rPr lang="en-US" sz="2400" b="1" dirty="0" err="1"/>
              <a:t>nr</a:t>
            </a:r>
            <a:r>
              <a:rPr lang="en-US" sz="2400" b="1" dirty="0"/>
              <a:t> </a:t>
            </a:r>
            <a:r>
              <a:rPr lang="en-US" sz="2400" b="1" dirty="0" err="1"/>
              <a:t>terenuri</a:t>
            </a:r>
            <a:r>
              <a:rPr lang="en-US" sz="2400" b="1" dirty="0"/>
              <a:t> </a:t>
            </a:r>
            <a:r>
              <a:rPr lang="en-US" sz="2400" b="1" dirty="0" err="1"/>
              <a:t>amenajate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just"/>
            <a:r>
              <a:rPr lang="en-US" sz="2400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momentul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asigurarii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unei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utilitati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reducerea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particule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datorita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eroziunii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eoliene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este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peste</a:t>
            </a:r>
            <a:r>
              <a:rPr lang="en-US" sz="24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90%. </a:t>
            </a:r>
          </a:p>
        </p:txBody>
      </p:sp>
    </p:spTree>
    <p:extLst>
      <p:ext uri="{BB962C8B-B14F-4D97-AF65-F5344CB8AC3E}">
        <p14:creationId xmlns:p14="http://schemas.microsoft.com/office/powerpoint/2010/main" xmlns="" val="19008167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450652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EFICIENTA ENERGETICA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5026"/>
            <a:ext cx="10820400" cy="5003660"/>
          </a:xfrm>
        </p:spPr>
        <p:txBody>
          <a:bodyPr>
            <a:noAutofit/>
          </a:bodyPr>
          <a:lstStyle/>
          <a:p>
            <a:r>
              <a:rPr lang="en-US" sz="1600" b="1" dirty="0" err="1" smtClean="0">
                <a:solidFill>
                  <a:srgbClr val="FFFF00"/>
                </a:solidFill>
              </a:rPr>
              <a:t>Masura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44 </a:t>
            </a:r>
            <a:r>
              <a:rPr lang="en-US" sz="1600" b="1" dirty="0" smtClean="0">
                <a:solidFill>
                  <a:srgbClr val="FFFF00"/>
                </a:solidFill>
              </a:rPr>
              <a:t>:</a:t>
            </a:r>
            <a:r>
              <a:rPr lang="en-US" sz="1600" b="1" dirty="0" err="1">
                <a:solidFill>
                  <a:srgbClr val="FFFF00"/>
                </a:solidFill>
              </a:rPr>
              <a:t>Continuarea</a:t>
            </a:r>
            <a:r>
              <a:rPr lang="en-US" sz="1600" b="1" dirty="0">
                <a:solidFill>
                  <a:srgbClr val="FFFF00"/>
                </a:solidFill>
              </a:rPr>
              <a:t> </a:t>
            </a:r>
            <a:r>
              <a:rPr lang="en-US" sz="1600" b="1" dirty="0" err="1">
                <a:solidFill>
                  <a:srgbClr val="FFFF00"/>
                </a:solidFill>
              </a:rPr>
              <a:t>programului</a:t>
            </a:r>
            <a:r>
              <a:rPr lang="en-US" sz="1600" b="1" dirty="0">
                <a:solidFill>
                  <a:srgbClr val="FFFF00"/>
                </a:solidFill>
              </a:rPr>
              <a:t> de </a:t>
            </a:r>
            <a:r>
              <a:rPr lang="en-US" sz="1600" b="1" dirty="0" err="1">
                <a:solidFill>
                  <a:srgbClr val="FFFF00"/>
                </a:solidFill>
              </a:rPr>
              <a:t>reabilitare</a:t>
            </a:r>
            <a:r>
              <a:rPr lang="en-US" sz="1600" b="1" dirty="0">
                <a:solidFill>
                  <a:srgbClr val="FFFF00"/>
                </a:solidFill>
              </a:rPr>
              <a:t> </a:t>
            </a:r>
            <a:r>
              <a:rPr lang="en-US" sz="1600" b="1" dirty="0" err="1">
                <a:solidFill>
                  <a:srgbClr val="FFFF00"/>
                </a:solidFill>
              </a:rPr>
              <a:t>termica</a:t>
            </a:r>
            <a:r>
              <a:rPr lang="en-US" sz="1600" b="1" dirty="0">
                <a:solidFill>
                  <a:srgbClr val="FFFF00"/>
                </a:solidFill>
              </a:rPr>
              <a:t> a </a:t>
            </a:r>
            <a:r>
              <a:rPr lang="en-US" sz="1600" b="1" dirty="0" err="1" smtClean="0">
                <a:solidFill>
                  <a:srgbClr val="FFFF00"/>
                </a:solidFill>
              </a:rPr>
              <a:t>cladirilor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r>
              <a:rPr lang="en-US" sz="1600" dirty="0" err="1"/>
              <a:t>Reconsiderarea</a:t>
            </a:r>
            <a:r>
              <a:rPr lang="en-US" sz="1600" dirty="0"/>
              <a:t> </a:t>
            </a:r>
            <a:r>
              <a:rPr lang="en-US" sz="1600" dirty="0" err="1"/>
              <a:t>planurilor</a:t>
            </a:r>
            <a:r>
              <a:rPr lang="en-US" sz="1600" dirty="0"/>
              <a:t> de </a:t>
            </a:r>
            <a:r>
              <a:rPr lang="en-US" sz="1600" dirty="0" err="1"/>
              <a:t>acţiune</a:t>
            </a:r>
            <a:r>
              <a:rPr lang="en-US" sz="1600" dirty="0"/>
              <a:t> </a:t>
            </a:r>
            <a:r>
              <a:rPr lang="en-US" sz="1600" dirty="0" err="1"/>
              <a:t>pe</a:t>
            </a:r>
            <a:r>
              <a:rPr lang="en-US" sz="1600" dirty="0"/>
              <a:t> </a:t>
            </a:r>
            <a:r>
              <a:rPr lang="en-US" sz="1600" dirty="0" err="1"/>
              <a:t>sectoare</a:t>
            </a:r>
            <a:r>
              <a:rPr lang="en-US" sz="1600" dirty="0"/>
              <a:t>,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sensul</a:t>
            </a:r>
            <a:r>
              <a:rPr lang="en-US" sz="1600" dirty="0"/>
              <a:t> </a:t>
            </a:r>
            <a:r>
              <a:rPr lang="en-US" sz="1600" dirty="0" err="1"/>
              <a:t>demarării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/</a:t>
            </a:r>
            <a:r>
              <a:rPr lang="en-US" sz="1600" dirty="0" err="1"/>
              <a:t>sau</a:t>
            </a:r>
            <a:r>
              <a:rPr lang="en-US" sz="1600" dirty="0"/>
              <a:t> a </a:t>
            </a:r>
            <a:r>
              <a:rPr lang="en-US" sz="1600" dirty="0" err="1"/>
              <a:t>urgentării</a:t>
            </a:r>
            <a:r>
              <a:rPr lang="en-US" sz="1600" dirty="0"/>
              <a:t> </a:t>
            </a:r>
            <a:r>
              <a:rPr lang="en-US" sz="1600" dirty="0" err="1"/>
              <a:t>activităţilor</a:t>
            </a:r>
            <a:r>
              <a:rPr lang="en-US" sz="1600" dirty="0"/>
              <a:t> de </a:t>
            </a:r>
            <a:r>
              <a:rPr lang="en-US" sz="1600" dirty="0" err="1"/>
              <a:t>reabilitare</a:t>
            </a:r>
            <a:r>
              <a:rPr lang="en-US" sz="1600" dirty="0"/>
              <a:t> (</a:t>
            </a:r>
            <a:r>
              <a:rPr lang="en-US" sz="1600" dirty="0" err="1"/>
              <a:t>încheiere</a:t>
            </a:r>
            <a:r>
              <a:rPr lang="en-US" sz="1600" dirty="0"/>
              <a:t> de </a:t>
            </a:r>
            <a:r>
              <a:rPr lang="en-US" sz="1600" dirty="0" err="1"/>
              <a:t>contracte</a:t>
            </a:r>
            <a:r>
              <a:rPr lang="en-US" sz="1600" dirty="0"/>
              <a:t>, </a:t>
            </a:r>
            <a:r>
              <a:rPr lang="en-US" sz="1600" dirty="0" err="1"/>
              <a:t>depunere</a:t>
            </a:r>
            <a:r>
              <a:rPr lang="en-US" sz="1600" dirty="0"/>
              <a:t> de </a:t>
            </a:r>
            <a:r>
              <a:rPr lang="en-US" sz="1600" dirty="0" err="1"/>
              <a:t>aplicaţii</a:t>
            </a:r>
            <a:r>
              <a:rPr lang="en-US" sz="1600" dirty="0"/>
              <a:t> de </a:t>
            </a:r>
            <a:r>
              <a:rPr lang="en-US" sz="1600" dirty="0" err="1"/>
              <a:t>finanţare</a:t>
            </a:r>
            <a:r>
              <a:rPr lang="en-US" sz="1600" dirty="0"/>
              <a:t> din </a:t>
            </a:r>
            <a:r>
              <a:rPr lang="en-US" sz="1600" dirty="0" err="1"/>
              <a:t>fonduri</a:t>
            </a:r>
            <a:r>
              <a:rPr lang="en-US" sz="1600" dirty="0"/>
              <a:t> UE, </a:t>
            </a:r>
            <a:r>
              <a:rPr lang="en-US" sz="1600" dirty="0" err="1"/>
              <a:t>etc</a:t>
            </a:r>
            <a:r>
              <a:rPr lang="en-US" sz="1600" dirty="0"/>
              <a:t>)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punerea</a:t>
            </a:r>
            <a:r>
              <a:rPr lang="en-US" sz="1600" dirty="0"/>
              <a:t> </a:t>
            </a:r>
            <a:r>
              <a:rPr lang="en-US" sz="1600" dirty="0" err="1"/>
              <a:t>lor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aplicare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 err="1"/>
              <a:t>Includerea</a:t>
            </a:r>
            <a:r>
              <a:rPr lang="en-US" sz="1600" dirty="0"/>
              <a:t> in </a:t>
            </a:r>
            <a:r>
              <a:rPr lang="en-US" sz="1600" dirty="0" err="1"/>
              <a:t>aceste</a:t>
            </a:r>
            <a:r>
              <a:rPr lang="en-US" sz="1600" dirty="0"/>
              <a:t> </a:t>
            </a:r>
            <a:r>
              <a:rPr lang="en-US" sz="1600" dirty="0" err="1"/>
              <a:t>planuri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a </a:t>
            </a:r>
            <a:r>
              <a:rPr lang="en-US" sz="1600" dirty="0" err="1"/>
              <a:t>cladirilor</a:t>
            </a:r>
            <a:r>
              <a:rPr lang="en-US" sz="1600" dirty="0"/>
              <a:t> </a:t>
            </a:r>
            <a:r>
              <a:rPr lang="en-US" sz="1600" dirty="0" err="1"/>
              <a:t>individuale</a:t>
            </a:r>
            <a:r>
              <a:rPr lang="en-US" sz="1600" dirty="0"/>
              <a:t>. </a:t>
            </a:r>
            <a:endParaRPr lang="en-US" sz="1600" dirty="0" smtClean="0"/>
          </a:p>
          <a:p>
            <a:r>
              <a:rPr lang="en-US" sz="1600" b="1" dirty="0" err="1" smtClean="0"/>
              <a:t>Indicator:</a:t>
            </a:r>
            <a:r>
              <a:rPr lang="en-US" sz="1600" b="1" dirty="0" err="1"/>
              <a:t>nr</a:t>
            </a:r>
            <a:r>
              <a:rPr lang="en-US" sz="1600" b="1" dirty="0"/>
              <a:t> </a:t>
            </a:r>
            <a:r>
              <a:rPr lang="en-US" sz="1600" b="1" dirty="0" err="1"/>
              <a:t>cladiri</a:t>
            </a:r>
            <a:r>
              <a:rPr lang="en-US" sz="1600" b="1" dirty="0"/>
              <a:t> </a:t>
            </a:r>
            <a:r>
              <a:rPr lang="en-US" sz="1600" b="1" dirty="0" err="1"/>
              <a:t>reabilitate</a:t>
            </a:r>
            <a:r>
              <a:rPr lang="en-US" sz="1600" b="1" dirty="0"/>
              <a:t> </a:t>
            </a:r>
            <a:endParaRPr lang="en-US" sz="1600" b="1" dirty="0" smtClean="0"/>
          </a:p>
          <a:p>
            <a:r>
              <a:rPr lang="en-US" sz="1600" b="1" dirty="0" err="1" smtClean="0">
                <a:solidFill>
                  <a:srgbClr val="FFFF00"/>
                </a:solidFill>
              </a:rPr>
              <a:t>Efecte:</a:t>
            </a:r>
            <a:r>
              <a:rPr lang="en-US" sz="1600" dirty="0" err="1" smtClean="0"/>
              <a:t>Scenariu</a:t>
            </a:r>
            <a:r>
              <a:rPr lang="en-US" sz="1600" dirty="0"/>
              <a:t>: </a:t>
            </a:r>
            <a:r>
              <a:rPr lang="en-US" sz="1600" dirty="0" err="1"/>
              <a:t>reabilitarea</a:t>
            </a:r>
            <a:r>
              <a:rPr lang="en-US" sz="1600" dirty="0"/>
              <a:t> </a:t>
            </a:r>
            <a:r>
              <a:rPr lang="en-US" sz="1600" dirty="0" err="1"/>
              <a:t>termică</a:t>
            </a:r>
            <a:r>
              <a:rPr lang="en-US" sz="1600" dirty="0"/>
              <a:t> a 20 % din </a:t>
            </a:r>
            <a:r>
              <a:rPr lang="en-US" sz="1600" dirty="0" err="1"/>
              <a:t>locuinţele</a:t>
            </a:r>
            <a:r>
              <a:rPr lang="en-US" sz="1600" dirty="0"/>
              <a:t> din </a:t>
            </a:r>
            <a:r>
              <a:rPr lang="en-US" sz="1600" dirty="0" err="1"/>
              <a:t>clădiri</a:t>
            </a:r>
            <a:r>
              <a:rPr lang="en-US" sz="1600" dirty="0"/>
              <a:t> </a:t>
            </a:r>
            <a:r>
              <a:rPr lang="en-US" sz="1600" dirty="0" err="1"/>
              <a:t>rezidenţiale</a:t>
            </a:r>
            <a:r>
              <a:rPr lang="en-US" sz="1600" dirty="0"/>
              <a:t> (</a:t>
            </a:r>
            <a:r>
              <a:rPr lang="en-US" sz="1600" dirty="0" err="1"/>
              <a:t>blocuri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case) </a:t>
            </a:r>
            <a:r>
              <a:rPr lang="en-US" sz="1600" dirty="0" err="1"/>
              <a:t>netermoficate</a:t>
            </a:r>
            <a:r>
              <a:rPr lang="en-US" sz="1600" dirty="0"/>
              <a:t>, </a:t>
            </a:r>
            <a:r>
              <a:rPr lang="en-US" sz="1600" dirty="0" err="1"/>
              <a:t>ce</a:t>
            </a:r>
            <a:r>
              <a:rPr lang="en-US" sz="1600" dirty="0"/>
              <a:t> </a:t>
            </a:r>
            <a:r>
              <a:rPr lang="en-US" sz="1600" dirty="0" err="1"/>
              <a:t>utilizează</a:t>
            </a:r>
            <a:r>
              <a:rPr lang="en-US" sz="1600" dirty="0"/>
              <a:t> gaze </a:t>
            </a:r>
            <a:r>
              <a:rPr lang="en-US" sz="1600" dirty="0" err="1"/>
              <a:t>naturale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Efect</a:t>
            </a:r>
            <a:r>
              <a:rPr lang="en-US" sz="1600" dirty="0"/>
              <a:t>: </a:t>
            </a:r>
            <a:r>
              <a:rPr lang="en-US" sz="1600" dirty="0" err="1"/>
              <a:t>reducerea</a:t>
            </a:r>
            <a:r>
              <a:rPr lang="en-US" sz="1600" dirty="0"/>
              <a:t> </a:t>
            </a:r>
            <a:r>
              <a:rPr lang="en-US" sz="1600" dirty="0" err="1"/>
              <a:t>emisiilor</a:t>
            </a:r>
            <a:r>
              <a:rPr lang="en-US" sz="1600" dirty="0"/>
              <a:t> </a:t>
            </a:r>
            <a:r>
              <a:rPr lang="en-US" sz="1600" dirty="0" err="1"/>
              <a:t>totale</a:t>
            </a:r>
            <a:r>
              <a:rPr lang="en-US" sz="1600" dirty="0"/>
              <a:t> </a:t>
            </a:r>
            <a:r>
              <a:rPr lang="en-US" sz="1600" dirty="0" err="1"/>
              <a:t>aferente</a:t>
            </a:r>
            <a:r>
              <a:rPr lang="en-US" sz="1600" dirty="0"/>
              <a:t> </a:t>
            </a:r>
            <a:r>
              <a:rPr lang="en-US" sz="1600" dirty="0" err="1"/>
              <a:t>încălzirii</a:t>
            </a:r>
            <a:r>
              <a:rPr lang="en-US" sz="1600" dirty="0"/>
              <a:t> </a:t>
            </a:r>
            <a:r>
              <a:rPr lang="en-US" sz="1600" dirty="0" err="1"/>
              <a:t>rezidenţiale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preparării</a:t>
            </a:r>
            <a:r>
              <a:rPr lang="en-US" sz="1600" dirty="0"/>
              <a:t> </a:t>
            </a:r>
            <a:r>
              <a:rPr lang="en-US" sz="1600" dirty="0" err="1"/>
              <a:t>hranei</a:t>
            </a:r>
            <a:r>
              <a:rPr lang="en-US" sz="1600" dirty="0"/>
              <a:t> de </a:t>
            </a:r>
            <a:r>
              <a:rPr lang="en-US" sz="1600" dirty="0" err="1"/>
              <a:t>către</a:t>
            </a:r>
            <a:r>
              <a:rPr lang="en-US" sz="1600" dirty="0"/>
              <a:t> </a:t>
            </a:r>
            <a:r>
              <a:rPr lang="en-US" sz="1600" dirty="0" err="1"/>
              <a:t>populaţie</a:t>
            </a:r>
            <a:r>
              <a:rPr lang="en-US" sz="1600" dirty="0"/>
              <a:t>, </a:t>
            </a:r>
            <a:r>
              <a:rPr lang="en-US" sz="1600" dirty="0" err="1"/>
              <a:t>astfel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NOx - 12,2 %</a:t>
            </a:r>
            <a:br>
              <a:rPr lang="en-US" sz="1600" dirty="0"/>
            </a:br>
            <a:r>
              <a:rPr lang="en-US" sz="1600" dirty="0"/>
              <a:t>PM10 - 0,14 %</a:t>
            </a:r>
            <a:br>
              <a:rPr lang="en-US" sz="1600" dirty="0"/>
            </a:br>
            <a:r>
              <a:rPr lang="en-US" sz="1600" dirty="0"/>
              <a:t>C6H6 - 1,9 %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Scenariu</a:t>
            </a:r>
            <a:r>
              <a:rPr lang="en-US" sz="1600" dirty="0"/>
              <a:t>: </a:t>
            </a:r>
            <a:r>
              <a:rPr lang="en-US" sz="1600" dirty="0" err="1"/>
              <a:t>reabilitarea</a:t>
            </a:r>
            <a:r>
              <a:rPr lang="en-US" sz="1600" dirty="0"/>
              <a:t> </a:t>
            </a:r>
            <a:r>
              <a:rPr lang="en-US" sz="1600" dirty="0" err="1"/>
              <a:t>termică</a:t>
            </a:r>
            <a:r>
              <a:rPr lang="en-US" sz="1600" dirty="0"/>
              <a:t> a 100 % din </a:t>
            </a:r>
            <a:r>
              <a:rPr lang="en-US" sz="1600" dirty="0" err="1"/>
              <a:t>locuinţele</a:t>
            </a:r>
            <a:r>
              <a:rPr lang="en-US" sz="1600" dirty="0"/>
              <a:t> din </a:t>
            </a:r>
            <a:r>
              <a:rPr lang="en-US" sz="1600" dirty="0" err="1"/>
              <a:t>clădiri</a:t>
            </a:r>
            <a:r>
              <a:rPr lang="en-US" sz="1600" dirty="0"/>
              <a:t> </a:t>
            </a:r>
            <a:r>
              <a:rPr lang="en-US" sz="1600" dirty="0" err="1"/>
              <a:t>rezidenţiale</a:t>
            </a:r>
            <a:r>
              <a:rPr lang="en-US" sz="1600" dirty="0"/>
              <a:t> (</a:t>
            </a:r>
            <a:r>
              <a:rPr lang="en-US" sz="1600" dirty="0" err="1"/>
              <a:t>blocuri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case) </a:t>
            </a:r>
            <a:r>
              <a:rPr lang="en-US" sz="1600" dirty="0" err="1"/>
              <a:t>netermoficate</a:t>
            </a:r>
            <a:r>
              <a:rPr lang="en-US" sz="1600" dirty="0"/>
              <a:t>, </a:t>
            </a:r>
            <a:r>
              <a:rPr lang="en-US" sz="1600" dirty="0" err="1"/>
              <a:t>ce</a:t>
            </a:r>
            <a:r>
              <a:rPr lang="en-US" sz="1600" dirty="0"/>
              <a:t> </a:t>
            </a:r>
            <a:r>
              <a:rPr lang="en-US" sz="1600" dirty="0" err="1"/>
              <a:t>utilizează</a:t>
            </a:r>
            <a:r>
              <a:rPr lang="en-US" sz="1600" dirty="0"/>
              <a:t> gaze </a:t>
            </a:r>
            <a:r>
              <a:rPr lang="en-US" sz="1600" dirty="0" err="1"/>
              <a:t>naturale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Efect</a:t>
            </a:r>
            <a:r>
              <a:rPr lang="en-US" sz="1600" dirty="0"/>
              <a:t>: </a:t>
            </a:r>
            <a:r>
              <a:rPr lang="en-US" sz="1600" dirty="0" err="1"/>
              <a:t>reducerea</a:t>
            </a:r>
            <a:r>
              <a:rPr lang="en-US" sz="1600" dirty="0"/>
              <a:t> </a:t>
            </a:r>
            <a:r>
              <a:rPr lang="en-US" sz="1600" dirty="0" err="1"/>
              <a:t>emisiilor</a:t>
            </a:r>
            <a:r>
              <a:rPr lang="en-US" sz="1600" dirty="0"/>
              <a:t> </a:t>
            </a:r>
            <a:r>
              <a:rPr lang="en-US" sz="1600" dirty="0" err="1"/>
              <a:t>totale</a:t>
            </a:r>
            <a:r>
              <a:rPr lang="en-US" sz="1600" dirty="0"/>
              <a:t> </a:t>
            </a:r>
            <a:r>
              <a:rPr lang="en-US" sz="1600" dirty="0" err="1"/>
              <a:t>aferente</a:t>
            </a:r>
            <a:r>
              <a:rPr lang="en-US" sz="1600" dirty="0"/>
              <a:t> </a:t>
            </a:r>
            <a:r>
              <a:rPr lang="en-US" sz="1600" dirty="0" err="1"/>
              <a:t>încălzirii</a:t>
            </a:r>
            <a:r>
              <a:rPr lang="en-US" sz="1600" dirty="0"/>
              <a:t> </a:t>
            </a:r>
            <a:r>
              <a:rPr lang="en-US" sz="1600" dirty="0" err="1"/>
              <a:t>rezidenţiale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preparării</a:t>
            </a:r>
            <a:r>
              <a:rPr lang="en-US" sz="1600" dirty="0"/>
              <a:t> </a:t>
            </a:r>
            <a:r>
              <a:rPr lang="en-US" sz="1600" dirty="0" err="1"/>
              <a:t>hranei</a:t>
            </a:r>
            <a:r>
              <a:rPr lang="en-US" sz="1600" dirty="0"/>
              <a:t> de </a:t>
            </a:r>
            <a:r>
              <a:rPr lang="en-US" sz="1600" dirty="0" err="1"/>
              <a:t>către</a:t>
            </a:r>
            <a:r>
              <a:rPr lang="en-US" sz="1600" dirty="0"/>
              <a:t> </a:t>
            </a:r>
            <a:r>
              <a:rPr lang="en-US" sz="1600" dirty="0" err="1"/>
              <a:t>populaţie</a:t>
            </a:r>
            <a:r>
              <a:rPr lang="en-US" sz="1600" dirty="0"/>
              <a:t>, </a:t>
            </a:r>
            <a:r>
              <a:rPr lang="en-US" sz="1600" dirty="0" err="1"/>
              <a:t>astfel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NOx - 61,3 %</a:t>
            </a:r>
            <a:br>
              <a:rPr lang="en-US" sz="1600" dirty="0"/>
            </a:br>
            <a:r>
              <a:rPr lang="en-US" sz="1600" dirty="0"/>
              <a:t>PM10 - 0,7 %</a:t>
            </a:r>
            <a:br>
              <a:rPr lang="en-US" sz="1600" dirty="0"/>
            </a:br>
            <a:r>
              <a:rPr lang="en-US" sz="1600" dirty="0"/>
              <a:t>C6H6 - 10 %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Scenariu</a:t>
            </a:r>
            <a:r>
              <a:rPr lang="en-US" sz="1600" dirty="0"/>
              <a:t>: </a:t>
            </a:r>
            <a:r>
              <a:rPr lang="en-US" sz="1600" dirty="0" err="1"/>
              <a:t>reabilitarea</a:t>
            </a:r>
            <a:r>
              <a:rPr lang="en-US" sz="1600" dirty="0"/>
              <a:t> </a:t>
            </a:r>
            <a:r>
              <a:rPr lang="en-US" sz="1600" dirty="0" err="1"/>
              <a:t>termică</a:t>
            </a:r>
            <a:r>
              <a:rPr lang="en-US" sz="1600" dirty="0"/>
              <a:t> a 20 % din </a:t>
            </a:r>
            <a:r>
              <a:rPr lang="en-US" sz="1600" dirty="0" err="1"/>
              <a:t>locuinţele</a:t>
            </a:r>
            <a:r>
              <a:rPr lang="en-US" sz="1600" dirty="0"/>
              <a:t> din case </a:t>
            </a:r>
            <a:r>
              <a:rPr lang="en-US" sz="1600" dirty="0" err="1"/>
              <a:t>netermoficate</a:t>
            </a:r>
            <a:r>
              <a:rPr lang="en-US" sz="1600" dirty="0"/>
              <a:t>, </a:t>
            </a:r>
            <a:r>
              <a:rPr lang="en-US" sz="1600" dirty="0" err="1"/>
              <a:t>ce</a:t>
            </a:r>
            <a:r>
              <a:rPr lang="en-US" sz="1600" dirty="0"/>
              <a:t> </a:t>
            </a:r>
            <a:r>
              <a:rPr lang="en-US" sz="1600" dirty="0" err="1"/>
              <a:t>utilizează</a:t>
            </a:r>
            <a:r>
              <a:rPr lang="en-US" sz="1600" dirty="0"/>
              <a:t> </a:t>
            </a:r>
            <a:r>
              <a:rPr lang="en-US" sz="1600" dirty="0" err="1"/>
              <a:t>combustibili</a:t>
            </a:r>
            <a:r>
              <a:rPr lang="en-US" sz="1600" dirty="0"/>
              <a:t> </a:t>
            </a:r>
            <a:r>
              <a:rPr lang="en-US" sz="1600" dirty="0" err="1"/>
              <a:t>solizi</a:t>
            </a:r>
            <a:r>
              <a:rPr lang="en-US" sz="1600" dirty="0"/>
              <a:t>/</a:t>
            </a:r>
            <a:r>
              <a:rPr lang="en-US" sz="1600" dirty="0" err="1"/>
              <a:t>lichizi</a:t>
            </a:r>
            <a:r>
              <a:rPr lang="en-US" sz="1600" dirty="0"/>
              <a:t> - considerate a fi </a:t>
            </a:r>
            <a:r>
              <a:rPr lang="en-US" sz="1600" dirty="0" err="1"/>
              <a:t>lemne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Efect</a:t>
            </a:r>
            <a:r>
              <a:rPr lang="en-US" sz="1600" dirty="0"/>
              <a:t>: </a:t>
            </a:r>
            <a:r>
              <a:rPr lang="en-US" sz="1600" dirty="0" err="1"/>
              <a:t>reducerea</a:t>
            </a:r>
            <a:r>
              <a:rPr lang="en-US" sz="1600" dirty="0"/>
              <a:t> </a:t>
            </a:r>
            <a:r>
              <a:rPr lang="en-US" sz="1600" dirty="0" err="1"/>
              <a:t>emisiilor</a:t>
            </a:r>
            <a:r>
              <a:rPr lang="en-US" sz="1600" dirty="0"/>
              <a:t> </a:t>
            </a:r>
            <a:r>
              <a:rPr lang="en-US" sz="1600" dirty="0" err="1"/>
              <a:t>totale</a:t>
            </a:r>
            <a:r>
              <a:rPr lang="en-US" sz="1600" dirty="0"/>
              <a:t> </a:t>
            </a:r>
            <a:r>
              <a:rPr lang="en-US" sz="1600" dirty="0" err="1"/>
              <a:t>aferente</a:t>
            </a:r>
            <a:r>
              <a:rPr lang="en-US" sz="1600" dirty="0"/>
              <a:t> </a:t>
            </a:r>
            <a:r>
              <a:rPr lang="en-US" sz="1600" dirty="0" err="1"/>
              <a:t>încălzirii</a:t>
            </a:r>
            <a:r>
              <a:rPr lang="en-US" sz="1600" dirty="0"/>
              <a:t> </a:t>
            </a:r>
            <a:r>
              <a:rPr lang="en-US" sz="1600" dirty="0" err="1"/>
              <a:t>rezidenţiale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preparării</a:t>
            </a:r>
            <a:r>
              <a:rPr lang="en-US" sz="1600" dirty="0"/>
              <a:t> </a:t>
            </a:r>
            <a:r>
              <a:rPr lang="en-US" sz="1600" dirty="0" err="1"/>
              <a:t>hranei</a:t>
            </a:r>
            <a:r>
              <a:rPr lang="en-US" sz="1600" dirty="0"/>
              <a:t> de </a:t>
            </a:r>
            <a:r>
              <a:rPr lang="en-US" sz="1600" dirty="0" err="1"/>
              <a:t>către</a:t>
            </a:r>
            <a:r>
              <a:rPr lang="en-US" sz="1600" dirty="0"/>
              <a:t> </a:t>
            </a:r>
            <a:r>
              <a:rPr lang="en-US" sz="1600" dirty="0" err="1"/>
              <a:t>populaţie</a:t>
            </a:r>
            <a:r>
              <a:rPr lang="en-US" sz="1600" dirty="0"/>
              <a:t>, </a:t>
            </a:r>
            <a:r>
              <a:rPr lang="en-US" sz="1600" dirty="0" err="1"/>
              <a:t>astfel</a:t>
            </a:r>
            <a:r>
              <a:rPr lang="en-US" sz="1600" dirty="0"/>
              <a:t>:</a:t>
            </a:r>
            <a:br>
              <a:rPr lang="en-US" sz="1600" dirty="0"/>
            </a:br>
            <a:r>
              <a:rPr lang="en-US" sz="1600" dirty="0"/>
              <a:t>NOx - 0,43 %</a:t>
            </a:r>
            <a:br>
              <a:rPr lang="en-US" sz="1600" dirty="0"/>
            </a:br>
            <a:r>
              <a:rPr lang="en-US" sz="1600" dirty="0"/>
              <a:t>PM10 - 9,88 %</a:t>
            </a:r>
            <a:br>
              <a:rPr lang="en-US" sz="1600" dirty="0"/>
            </a:br>
            <a:r>
              <a:rPr lang="en-US" sz="1600" dirty="0"/>
              <a:t>C6H6 - 8,87 % </a:t>
            </a:r>
            <a:endParaRPr lang="en-US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3803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EFICIENTA ENERGETICA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45</a:t>
            </a:r>
            <a:r>
              <a:rPr lang="en-US" b="1" dirty="0" smtClean="0">
                <a:solidFill>
                  <a:srgbClr val="FFFF00"/>
                </a:solidFill>
              </a:rPr>
              <a:t>:Promovarea </a:t>
            </a:r>
            <a:r>
              <a:rPr lang="en-US" b="1" dirty="0" err="1">
                <a:solidFill>
                  <a:srgbClr val="FFFF00"/>
                </a:solidFill>
              </a:rPr>
              <a:t>şi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utilizarea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surse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regenerabile</a:t>
            </a:r>
            <a:r>
              <a:rPr lang="en-US" b="1" dirty="0">
                <a:solidFill>
                  <a:srgbClr val="FFFF00"/>
                </a:solidFill>
              </a:rPr>
              <a:t>/</a:t>
            </a:r>
            <a:r>
              <a:rPr lang="en-US" b="1" dirty="0" err="1">
                <a:solidFill>
                  <a:srgbClr val="FFFF00"/>
                </a:solidFill>
              </a:rPr>
              <a:t>verzi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 smtClean="0">
                <a:solidFill>
                  <a:srgbClr val="FFFF00"/>
                </a:solidFill>
              </a:rPr>
              <a:t>energie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studiu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identificarea</a:t>
            </a:r>
            <a:r>
              <a:rPr lang="en-US" dirty="0"/>
              <a:t>/</a:t>
            </a:r>
            <a:r>
              <a:rPr lang="en-US" dirty="0" err="1"/>
              <a:t>selectarea</a:t>
            </a:r>
            <a:r>
              <a:rPr lang="en-US" dirty="0"/>
              <a:t> </a:t>
            </a:r>
            <a:r>
              <a:rPr lang="en-US" dirty="0" err="1"/>
              <a:t>altor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de </a:t>
            </a:r>
            <a:r>
              <a:rPr lang="en-US" dirty="0" err="1"/>
              <a:t>asigurare</a:t>
            </a:r>
            <a:r>
              <a:rPr lang="en-US" dirty="0"/>
              <a:t> a </a:t>
            </a:r>
            <a:r>
              <a:rPr lang="en-US" dirty="0" err="1"/>
              <a:t>aportului</a:t>
            </a:r>
            <a:r>
              <a:rPr lang="en-US" dirty="0"/>
              <a:t> </a:t>
            </a:r>
            <a:r>
              <a:rPr lang="en-US" dirty="0" err="1"/>
              <a:t>termic</a:t>
            </a:r>
            <a:r>
              <a:rPr lang="en-US" dirty="0"/>
              <a:t> - </a:t>
            </a:r>
            <a:r>
              <a:rPr lang="en-US" dirty="0" err="1"/>
              <a:t>panouri</a:t>
            </a:r>
            <a:r>
              <a:rPr lang="en-US" dirty="0"/>
              <a:t> </a:t>
            </a:r>
            <a:r>
              <a:rPr lang="en-US" dirty="0" err="1"/>
              <a:t>solare</a:t>
            </a:r>
            <a:r>
              <a:rPr lang="en-US" dirty="0"/>
              <a:t>, </a:t>
            </a:r>
            <a:r>
              <a:rPr lang="en-US" dirty="0" err="1"/>
              <a:t>surse</a:t>
            </a:r>
            <a:r>
              <a:rPr lang="en-US" dirty="0"/>
              <a:t> </a:t>
            </a:r>
            <a:r>
              <a:rPr lang="en-US" dirty="0" err="1"/>
              <a:t>geotermale</a:t>
            </a:r>
            <a:r>
              <a:rPr lang="en-US" dirty="0"/>
              <a:t> </a:t>
            </a:r>
            <a:r>
              <a:rPr lang="en-US" b="1" dirty="0" err="1"/>
              <a:t>acolo</a:t>
            </a:r>
            <a:r>
              <a:rPr lang="en-US" b="1" dirty="0"/>
              <a:t> </a:t>
            </a:r>
            <a:r>
              <a:rPr lang="en-US" b="1" dirty="0" err="1"/>
              <a:t>unde</a:t>
            </a:r>
            <a:r>
              <a:rPr lang="en-US" b="1" dirty="0"/>
              <a:t> </a:t>
            </a:r>
            <a:r>
              <a:rPr lang="en-US" b="1" dirty="0" err="1"/>
              <a:t>este</a:t>
            </a:r>
            <a:r>
              <a:rPr lang="en-US" b="1" dirty="0"/>
              <a:t> </a:t>
            </a:r>
            <a:r>
              <a:rPr lang="en-US" b="1" dirty="0" err="1"/>
              <a:t>sustenabil</a:t>
            </a:r>
            <a:r>
              <a:rPr lang="en-US" b="1" dirty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dezvoltarea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facilităţi</a:t>
            </a:r>
            <a:r>
              <a:rPr lang="en-US" dirty="0"/>
              <a:t> </a:t>
            </a:r>
            <a:r>
              <a:rPr lang="en-US" dirty="0" err="1"/>
              <a:t>fiscale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proprietarii</a:t>
            </a:r>
            <a:r>
              <a:rPr lang="en-US" dirty="0"/>
              <a:t> de </a:t>
            </a:r>
            <a:r>
              <a:rPr lang="en-US" dirty="0" err="1"/>
              <a:t>clădiri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stimuleze</a:t>
            </a:r>
            <a:r>
              <a:rPr lang="en-US" dirty="0"/>
              <a:t> </a:t>
            </a:r>
            <a:r>
              <a:rPr lang="en-US" dirty="0" err="1"/>
              <a:t>achiziţionarea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instalaţii</a:t>
            </a:r>
            <a:r>
              <a:rPr lang="en-US" dirty="0"/>
              <a:t> care </a:t>
            </a:r>
            <a:r>
              <a:rPr lang="en-US" dirty="0" err="1"/>
              <a:t>utilizează</a:t>
            </a:r>
            <a:r>
              <a:rPr lang="en-US" dirty="0"/>
              <a:t> </a:t>
            </a:r>
            <a:r>
              <a:rPr lang="en-US" dirty="0" err="1"/>
              <a:t>surse</a:t>
            </a:r>
            <a:r>
              <a:rPr lang="en-US" dirty="0"/>
              <a:t> </a:t>
            </a:r>
            <a:r>
              <a:rPr lang="en-US" dirty="0" err="1"/>
              <a:t>regenerabile</a:t>
            </a:r>
            <a:r>
              <a:rPr lang="en-US" dirty="0"/>
              <a:t> de </a:t>
            </a:r>
            <a:r>
              <a:rPr lang="en-US" dirty="0" err="1"/>
              <a:t>energie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Stimularea</a:t>
            </a:r>
            <a:r>
              <a:rPr lang="en-US" dirty="0"/>
              <a:t> </a:t>
            </a:r>
            <a:r>
              <a:rPr lang="en-US" dirty="0" err="1"/>
              <a:t>implicării</a:t>
            </a:r>
            <a:r>
              <a:rPr lang="en-US" dirty="0"/>
              <a:t> </a:t>
            </a:r>
            <a:r>
              <a:rPr lang="en-US" dirty="0" err="1"/>
              <a:t>agenţilor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 care pun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piaţă</a:t>
            </a:r>
            <a:r>
              <a:rPr lang="en-US" dirty="0"/>
              <a:t>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instalaţii</a:t>
            </a:r>
            <a:r>
              <a:rPr lang="en-US" dirty="0"/>
              <a:t>. 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</a:p>
          <a:p>
            <a:pPr algn="just"/>
            <a:r>
              <a:rPr lang="en-US" b="1" dirty="0" smtClean="0"/>
              <a:t>Indicator:</a:t>
            </a:r>
            <a:r>
              <a:rPr lang="it-IT" b="1" dirty="0"/>
              <a:t>nr cladiri incluse in </a:t>
            </a:r>
            <a:r>
              <a:rPr lang="it-IT" b="1" dirty="0" smtClean="0"/>
              <a:t>program</a:t>
            </a:r>
          </a:p>
          <a:p>
            <a:pPr algn="just"/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Scenariu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trecerea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utilizarea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surse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regenerabile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/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verzi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(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nepoluante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 de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energie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pentru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încălzire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preparare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hrană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10 % din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locuinţele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din case care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utilizează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combustibili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solizi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/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lichizi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reducerea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totale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aferente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încălzirii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rezidenţiale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preparării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hranei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către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populaţie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astfel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b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NOx - 0,46 %</a:t>
            </a:r>
            <a:b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PM10 - 9,89 %</a:t>
            </a:r>
            <a:b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C6H6 - 8,87 % </a:t>
            </a:r>
            <a:r>
              <a:rPr lang="it-IT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2031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EFICIENTA ENERGETICA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46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it-IT" b="1" dirty="0">
                <a:solidFill>
                  <a:srgbClr val="FFFF00"/>
                </a:solidFill>
              </a:rPr>
              <a:t>Reducerea consumului de combustibili solizi si lichizi </a:t>
            </a:r>
            <a:endParaRPr lang="it-IT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Reabilitarea</a:t>
            </a:r>
            <a:r>
              <a:rPr lang="en-US" dirty="0"/>
              <a:t> </a:t>
            </a:r>
            <a:r>
              <a:rPr lang="en-US" dirty="0" err="1"/>
              <a:t>retelelor</a:t>
            </a:r>
            <a:r>
              <a:rPr lang="en-US" dirty="0"/>
              <a:t> de </a:t>
            </a:r>
            <a:r>
              <a:rPr lang="en-US" dirty="0" err="1"/>
              <a:t>distributie</a:t>
            </a:r>
            <a:r>
              <a:rPr lang="en-US" dirty="0"/>
              <a:t> </a:t>
            </a:r>
            <a:r>
              <a:rPr lang="en-US" dirty="0" err="1"/>
              <a:t>primara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secundara</a:t>
            </a:r>
            <a:r>
              <a:rPr lang="en-US" dirty="0"/>
              <a:t> a </a:t>
            </a:r>
            <a:r>
              <a:rPr lang="en-US" dirty="0" err="1"/>
              <a:t>energiei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eliminarea</a:t>
            </a:r>
            <a:r>
              <a:rPr lang="en-US" dirty="0"/>
              <a:t> </a:t>
            </a:r>
            <a:r>
              <a:rPr lang="en-US" dirty="0" err="1"/>
              <a:t>pierderilor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Instalarea</a:t>
            </a:r>
            <a:r>
              <a:rPr lang="en-US" dirty="0"/>
              <a:t> </a:t>
            </a:r>
            <a:r>
              <a:rPr lang="en-US" dirty="0" err="1"/>
              <a:t>centralelor</a:t>
            </a:r>
            <a:r>
              <a:rPr lang="en-US" dirty="0"/>
              <a:t> de </a:t>
            </a:r>
            <a:r>
              <a:rPr lang="en-US" dirty="0" err="1"/>
              <a:t>zonă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asigure</a:t>
            </a:r>
            <a:r>
              <a:rPr lang="en-US" dirty="0"/>
              <a:t> </a:t>
            </a:r>
            <a:r>
              <a:rPr lang="en-US" dirty="0" err="1"/>
              <a:t>energia</a:t>
            </a:r>
            <a:r>
              <a:rPr lang="en-US" dirty="0"/>
              <a:t> </a:t>
            </a:r>
            <a:r>
              <a:rPr lang="en-US" dirty="0" err="1"/>
              <a:t>termica</a:t>
            </a:r>
            <a:r>
              <a:rPr lang="en-US" dirty="0"/>
              <a:t> </a:t>
            </a:r>
            <a:r>
              <a:rPr lang="en-US" dirty="0" err="1"/>
              <a:t>necesara</a:t>
            </a:r>
            <a:r>
              <a:rPr lang="en-US" dirty="0"/>
              <a:t> in </a:t>
            </a:r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cartiere</a:t>
            </a:r>
            <a:r>
              <a:rPr lang="en-US" dirty="0"/>
              <a:t>/zone ale </a:t>
            </a:r>
            <a:r>
              <a:rPr lang="en-US" dirty="0" err="1"/>
              <a:t>orasului</a:t>
            </a:r>
            <a:r>
              <a:rPr lang="en-US" dirty="0"/>
              <a:t> (</a:t>
            </a:r>
            <a:r>
              <a:rPr lang="en-US" dirty="0" err="1"/>
              <a:t>inclusiv</a:t>
            </a:r>
            <a:r>
              <a:rPr lang="en-US" dirty="0"/>
              <a:t> </a:t>
            </a:r>
            <a:r>
              <a:rPr lang="en-US" dirty="0" err="1"/>
              <a:t>cartiere</a:t>
            </a:r>
            <a:r>
              <a:rPr lang="en-US" dirty="0"/>
              <a:t> </a:t>
            </a:r>
            <a:r>
              <a:rPr lang="en-US" dirty="0" err="1"/>
              <a:t>centrale</a:t>
            </a:r>
            <a:r>
              <a:rPr lang="en-US" dirty="0"/>
              <a:t> care in </a:t>
            </a:r>
            <a:r>
              <a:rPr lang="en-US" dirty="0" err="1"/>
              <a:t>prezent</a:t>
            </a:r>
            <a:r>
              <a:rPr lang="en-US" dirty="0"/>
              <a:t> </a:t>
            </a:r>
            <a:r>
              <a:rPr lang="en-US" dirty="0" err="1"/>
              <a:t>utilizeaza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proprii</a:t>
            </a:r>
            <a:r>
              <a:rPr lang="en-US" dirty="0"/>
              <a:t> de </a:t>
            </a:r>
            <a:r>
              <a:rPr lang="en-US" dirty="0" err="1"/>
              <a:t>incalzire</a:t>
            </a:r>
            <a:r>
              <a:rPr lang="en-US" dirty="0"/>
              <a:t>);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iniția</a:t>
            </a:r>
            <a:r>
              <a:rPr lang="en-US" dirty="0"/>
              <a:t> </a:t>
            </a:r>
            <a:r>
              <a:rPr lang="en-US" dirty="0" err="1"/>
              <a:t>studii</a:t>
            </a:r>
            <a:r>
              <a:rPr lang="en-US" dirty="0"/>
              <a:t> de </a:t>
            </a:r>
            <a:r>
              <a:rPr lang="en-US" dirty="0" err="1"/>
              <a:t>fezabilitate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proiecteze</a:t>
            </a:r>
            <a:r>
              <a:rPr lang="en-US" dirty="0"/>
              <a:t> </a:t>
            </a:r>
            <a:r>
              <a:rPr lang="en-US" dirty="0" err="1"/>
              <a:t>soluții</a:t>
            </a:r>
            <a:r>
              <a:rPr lang="en-US" dirty="0"/>
              <a:t> </a:t>
            </a:r>
            <a:r>
              <a:rPr lang="en-US" dirty="0" err="1"/>
              <a:t>energetice</a:t>
            </a:r>
            <a:r>
              <a:rPr lang="en-US" dirty="0"/>
              <a:t> </a:t>
            </a:r>
            <a:r>
              <a:rPr lang="en-US" dirty="0" err="1"/>
              <a:t>optime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privește</a:t>
            </a:r>
            <a:r>
              <a:rPr lang="en-US" dirty="0"/>
              <a:t> </a:t>
            </a:r>
            <a:r>
              <a:rPr lang="en-US" dirty="0" err="1"/>
              <a:t>tipul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puterea</a:t>
            </a:r>
            <a:r>
              <a:rPr lang="en-US" dirty="0"/>
              <a:t> </a:t>
            </a:r>
            <a:r>
              <a:rPr lang="en-US" dirty="0" err="1"/>
              <a:t>instalațiilor</a:t>
            </a:r>
            <a:r>
              <a:rPr lang="en-US" dirty="0"/>
              <a:t> de </a:t>
            </a:r>
            <a:r>
              <a:rPr lang="en-US" dirty="0" err="1"/>
              <a:t>producere</a:t>
            </a:r>
            <a:r>
              <a:rPr lang="en-US" dirty="0"/>
              <a:t> a </a:t>
            </a:r>
            <a:r>
              <a:rPr lang="en-US" dirty="0" err="1"/>
              <a:t>energiei</a:t>
            </a:r>
            <a:r>
              <a:rPr lang="en-US" dirty="0"/>
              <a:t>, </a:t>
            </a:r>
            <a:r>
              <a:rPr lang="en-US" dirty="0" err="1"/>
              <a:t>numărul</a:t>
            </a:r>
            <a:r>
              <a:rPr lang="en-US" dirty="0"/>
              <a:t> de </a:t>
            </a:r>
            <a:r>
              <a:rPr lang="en-US" dirty="0" err="1"/>
              <a:t>consumatori</a:t>
            </a:r>
            <a:r>
              <a:rPr lang="en-US" dirty="0"/>
              <a:t>, </a:t>
            </a:r>
            <a:r>
              <a:rPr lang="en-US" dirty="0" err="1" smtClean="0"/>
              <a:t>configurația</a:t>
            </a:r>
            <a:r>
              <a:rPr lang="en-US" dirty="0" smtClean="0"/>
              <a:t> </a:t>
            </a:r>
            <a:r>
              <a:rPr lang="en-US" dirty="0" err="1"/>
              <a:t>rețelei</a:t>
            </a:r>
            <a:r>
              <a:rPr lang="en-US" dirty="0"/>
              <a:t> de </a:t>
            </a:r>
            <a:r>
              <a:rPr lang="en-US" dirty="0" err="1"/>
              <a:t>distribuție</a:t>
            </a:r>
            <a:r>
              <a:rPr lang="en-US" dirty="0"/>
              <a:t>, etc.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km</a:t>
            </a:r>
            <a:r>
              <a:rPr lang="en-US" b="1" dirty="0"/>
              <a:t> </a:t>
            </a:r>
            <a:r>
              <a:rPr lang="en-US" b="1" dirty="0" err="1"/>
              <a:t>retea</a:t>
            </a:r>
            <a:r>
              <a:rPr lang="en-US" b="1" dirty="0"/>
              <a:t> </a:t>
            </a:r>
            <a:r>
              <a:rPr lang="en-US" b="1" dirty="0" err="1"/>
              <a:t>reabilitata</a:t>
            </a:r>
            <a:r>
              <a:rPr lang="en-US" b="1" dirty="0"/>
              <a:t>/nr </a:t>
            </a:r>
            <a:r>
              <a:rPr lang="en-US" b="1" dirty="0" err="1"/>
              <a:t>centrale</a:t>
            </a:r>
            <a:r>
              <a:rPr lang="en-US" b="1" dirty="0"/>
              <a:t> de </a:t>
            </a:r>
            <a:r>
              <a:rPr lang="en-US" b="1" dirty="0" err="1"/>
              <a:t>zona</a:t>
            </a:r>
            <a:r>
              <a:rPr lang="en-US" b="1" dirty="0"/>
              <a:t> </a:t>
            </a:r>
            <a:r>
              <a:rPr lang="en-US" b="1" dirty="0" err="1"/>
              <a:t>instalate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cuantifica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aplicarii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masurii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diferite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scenarii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urma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realizarii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studiilor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fezabilitate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3180957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EFICIENTA ENERGETICA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47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Eficientizarea </a:t>
            </a:r>
            <a:r>
              <a:rPr lang="en-US" b="1" dirty="0" err="1">
                <a:solidFill>
                  <a:srgbClr val="FFFF00"/>
                </a:solidFill>
              </a:rPr>
              <a:t>consumului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energie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termică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</a:p>
          <a:p>
            <a:pPr algn="just"/>
            <a:r>
              <a:rPr lang="en-US" dirty="0" err="1"/>
              <a:t>Reabilitarea</a:t>
            </a:r>
            <a:r>
              <a:rPr lang="en-US" dirty="0"/>
              <a:t> </a:t>
            </a:r>
            <a:r>
              <a:rPr lang="en-US" dirty="0" err="1"/>
              <a:t>retelelor</a:t>
            </a:r>
            <a:r>
              <a:rPr lang="en-US" dirty="0"/>
              <a:t> de </a:t>
            </a:r>
            <a:r>
              <a:rPr lang="en-US" dirty="0" err="1"/>
              <a:t>distributie</a:t>
            </a:r>
            <a:r>
              <a:rPr lang="en-US" dirty="0"/>
              <a:t> </a:t>
            </a:r>
            <a:r>
              <a:rPr lang="en-US" dirty="0" err="1"/>
              <a:t>primara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secundara</a:t>
            </a:r>
            <a:r>
              <a:rPr lang="en-US" dirty="0"/>
              <a:t> a </a:t>
            </a:r>
            <a:r>
              <a:rPr lang="en-US" dirty="0" err="1"/>
              <a:t>energiei</a:t>
            </a:r>
            <a:r>
              <a:rPr lang="en-US" dirty="0"/>
              <a:t> </a:t>
            </a:r>
            <a:r>
              <a:rPr lang="en-US" dirty="0" err="1"/>
              <a:t>termice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eliminarea</a:t>
            </a:r>
            <a:r>
              <a:rPr lang="en-US" dirty="0"/>
              <a:t> </a:t>
            </a:r>
            <a:r>
              <a:rPr lang="en-US" dirty="0" err="1"/>
              <a:t>pierderilor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Instalarea</a:t>
            </a:r>
            <a:r>
              <a:rPr lang="en-US" dirty="0"/>
              <a:t> </a:t>
            </a:r>
            <a:r>
              <a:rPr lang="en-US" dirty="0" err="1"/>
              <a:t>centralelor</a:t>
            </a:r>
            <a:r>
              <a:rPr lang="en-US" dirty="0"/>
              <a:t> de </a:t>
            </a:r>
            <a:r>
              <a:rPr lang="en-US" dirty="0" err="1"/>
              <a:t>zonă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asigure</a:t>
            </a:r>
            <a:r>
              <a:rPr lang="en-US" dirty="0"/>
              <a:t> </a:t>
            </a:r>
            <a:r>
              <a:rPr lang="en-US" dirty="0" err="1"/>
              <a:t>energia</a:t>
            </a:r>
            <a:r>
              <a:rPr lang="en-US" dirty="0"/>
              <a:t> </a:t>
            </a:r>
            <a:r>
              <a:rPr lang="en-US" dirty="0" err="1"/>
              <a:t>termica</a:t>
            </a:r>
            <a:r>
              <a:rPr lang="en-US" dirty="0"/>
              <a:t> </a:t>
            </a:r>
            <a:r>
              <a:rPr lang="en-US" dirty="0" err="1"/>
              <a:t>necesara</a:t>
            </a:r>
            <a:r>
              <a:rPr lang="en-US" dirty="0"/>
              <a:t> in </a:t>
            </a:r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cartiere</a:t>
            </a:r>
            <a:r>
              <a:rPr lang="en-US" dirty="0"/>
              <a:t>/zone ale </a:t>
            </a:r>
            <a:r>
              <a:rPr lang="en-US" dirty="0" err="1"/>
              <a:t>orasului</a:t>
            </a:r>
            <a:r>
              <a:rPr lang="en-US" dirty="0"/>
              <a:t> (</a:t>
            </a:r>
            <a:r>
              <a:rPr lang="en-US" dirty="0" err="1"/>
              <a:t>inclusiv</a:t>
            </a:r>
            <a:r>
              <a:rPr lang="en-US" dirty="0"/>
              <a:t> </a:t>
            </a:r>
            <a:r>
              <a:rPr lang="en-US" dirty="0" err="1"/>
              <a:t>cartiere</a:t>
            </a:r>
            <a:r>
              <a:rPr lang="en-US" dirty="0"/>
              <a:t> </a:t>
            </a:r>
            <a:r>
              <a:rPr lang="en-US" dirty="0" err="1"/>
              <a:t>centrale</a:t>
            </a:r>
            <a:r>
              <a:rPr lang="en-US" dirty="0"/>
              <a:t> care in </a:t>
            </a:r>
            <a:r>
              <a:rPr lang="en-US" dirty="0" err="1"/>
              <a:t>prezent</a:t>
            </a:r>
            <a:r>
              <a:rPr lang="en-US" dirty="0"/>
              <a:t> </a:t>
            </a:r>
            <a:r>
              <a:rPr lang="en-US" dirty="0" err="1"/>
              <a:t>utilizeaza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proprii</a:t>
            </a:r>
            <a:r>
              <a:rPr lang="en-US" dirty="0"/>
              <a:t> de </a:t>
            </a:r>
            <a:r>
              <a:rPr lang="en-US" dirty="0" err="1"/>
              <a:t>incalzire</a:t>
            </a:r>
            <a:r>
              <a:rPr lang="en-US" dirty="0"/>
              <a:t>);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iniția</a:t>
            </a:r>
            <a:r>
              <a:rPr lang="en-US" dirty="0"/>
              <a:t> </a:t>
            </a:r>
            <a:r>
              <a:rPr lang="en-US" dirty="0" err="1"/>
              <a:t>studii</a:t>
            </a:r>
            <a:r>
              <a:rPr lang="en-US" dirty="0"/>
              <a:t> de </a:t>
            </a:r>
            <a:r>
              <a:rPr lang="en-US" dirty="0" err="1"/>
              <a:t>fezabilitate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proiecteze</a:t>
            </a:r>
            <a:r>
              <a:rPr lang="en-US" dirty="0"/>
              <a:t> </a:t>
            </a:r>
            <a:r>
              <a:rPr lang="en-US" dirty="0" err="1"/>
              <a:t>soluții</a:t>
            </a:r>
            <a:r>
              <a:rPr lang="en-US" dirty="0"/>
              <a:t> </a:t>
            </a:r>
            <a:r>
              <a:rPr lang="en-US" dirty="0" err="1"/>
              <a:t>energetice</a:t>
            </a:r>
            <a:r>
              <a:rPr lang="en-US" dirty="0"/>
              <a:t> </a:t>
            </a:r>
            <a:r>
              <a:rPr lang="en-US" dirty="0" err="1"/>
              <a:t>optime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privește</a:t>
            </a:r>
            <a:r>
              <a:rPr lang="en-US" dirty="0"/>
              <a:t> </a:t>
            </a:r>
            <a:r>
              <a:rPr lang="en-US" dirty="0" err="1"/>
              <a:t>tipul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puterea</a:t>
            </a:r>
            <a:r>
              <a:rPr lang="en-US" dirty="0"/>
              <a:t> </a:t>
            </a:r>
            <a:r>
              <a:rPr lang="en-US" dirty="0" err="1"/>
              <a:t>instalațiilor</a:t>
            </a:r>
            <a:r>
              <a:rPr lang="en-US" dirty="0"/>
              <a:t> de </a:t>
            </a:r>
            <a:r>
              <a:rPr lang="en-US" dirty="0" err="1"/>
              <a:t>producere</a:t>
            </a:r>
            <a:r>
              <a:rPr lang="en-US" dirty="0"/>
              <a:t> a </a:t>
            </a:r>
            <a:r>
              <a:rPr lang="en-US" dirty="0" err="1"/>
              <a:t>energiei</a:t>
            </a:r>
            <a:r>
              <a:rPr lang="en-US" dirty="0"/>
              <a:t>, </a:t>
            </a:r>
            <a:r>
              <a:rPr lang="en-US" dirty="0" err="1"/>
              <a:t>numărul</a:t>
            </a:r>
            <a:r>
              <a:rPr lang="en-US" dirty="0"/>
              <a:t> de </a:t>
            </a:r>
            <a:r>
              <a:rPr lang="en-US" dirty="0" err="1"/>
              <a:t>consumatori</a:t>
            </a:r>
            <a:r>
              <a:rPr lang="en-US" dirty="0"/>
              <a:t>, </a:t>
            </a:r>
            <a:r>
              <a:rPr lang="en-US" dirty="0" err="1"/>
              <a:t>configurația</a:t>
            </a:r>
            <a:r>
              <a:rPr lang="en-US" dirty="0"/>
              <a:t> </a:t>
            </a:r>
            <a:r>
              <a:rPr lang="en-US" dirty="0" err="1"/>
              <a:t>rețelei</a:t>
            </a:r>
            <a:r>
              <a:rPr lang="en-US" dirty="0"/>
              <a:t> de </a:t>
            </a:r>
            <a:r>
              <a:rPr lang="en-US" dirty="0" err="1"/>
              <a:t>distribuție</a:t>
            </a:r>
            <a:r>
              <a:rPr lang="en-US" dirty="0"/>
              <a:t>, etc.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km</a:t>
            </a:r>
            <a:r>
              <a:rPr lang="en-US" b="1" dirty="0"/>
              <a:t> </a:t>
            </a:r>
            <a:r>
              <a:rPr lang="en-US" b="1" dirty="0" err="1"/>
              <a:t>retea</a:t>
            </a:r>
            <a:r>
              <a:rPr lang="en-US" b="1" dirty="0"/>
              <a:t> </a:t>
            </a:r>
            <a:r>
              <a:rPr lang="en-US" b="1" dirty="0" err="1"/>
              <a:t>reabilitata</a:t>
            </a:r>
            <a:r>
              <a:rPr lang="en-US" b="1" dirty="0"/>
              <a:t>/nr </a:t>
            </a:r>
            <a:r>
              <a:rPr lang="en-US" b="1" dirty="0" err="1"/>
              <a:t>centrale</a:t>
            </a:r>
            <a:r>
              <a:rPr lang="en-US" b="1" dirty="0"/>
              <a:t> de </a:t>
            </a:r>
            <a:r>
              <a:rPr lang="en-US" b="1" dirty="0" err="1"/>
              <a:t>zona</a:t>
            </a:r>
            <a:r>
              <a:rPr lang="en-US" b="1" dirty="0"/>
              <a:t> </a:t>
            </a:r>
            <a:r>
              <a:rPr lang="en-US" b="1" dirty="0" err="1"/>
              <a:t>instalate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cuantifica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aplicarii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masurii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diferite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scenarii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urma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realizarii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studiilor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fezabilitate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5860087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EFICIENTA ENERGETICA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278218"/>
            <a:ext cx="10274907" cy="4195481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 err="1" smtClean="0">
                <a:solidFill>
                  <a:srgbClr val="FFFF00"/>
                </a:solidFill>
              </a:rPr>
              <a:t>Masura</a:t>
            </a:r>
            <a:r>
              <a:rPr lang="en-US" sz="1800" b="1" dirty="0" smtClean="0">
                <a:solidFill>
                  <a:srgbClr val="FFFF00"/>
                </a:solidFill>
              </a:rPr>
              <a:t> </a:t>
            </a:r>
            <a:r>
              <a:rPr 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48</a:t>
            </a:r>
            <a:r>
              <a:rPr lang="en-US" sz="1800" b="1" dirty="0" smtClean="0">
                <a:solidFill>
                  <a:srgbClr val="FFFF00"/>
                </a:solidFill>
              </a:rPr>
              <a:t>: </a:t>
            </a:r>
            <a:r>
              <a:rPr lang="en-US" sz="1800" b="1" dirty="0" err="1">
                <a:solidFill>
                  <a:srgbClr val="FFFF00"/>
                </a:solidFill>
              </a:rPr>
              <a:t>Stimularea</a:t>
            </a:r>
            <a:r>
              <a:rPr lang="en-US" sz="1800" b="1" dirty="0">
                <a:solidFill>
                  <a:srgbClr val="FFFF00"/>
                </a:solidFill>
              </a:rPr>
              <a:t> </a:t>
            </a:r>
            <a:r>
              <a:rPr lang="en-US" sz="1800" b="1" dirty="0" err="1">
                <a:solidFill>
                  <a:srgbClr val="FFFF00"/>
                </a:solidFill>
              </a:rPr>
              <a:t>conectarii</a:t>
            </a:r>
            <a:r>
              <a:rPr lang="en-US" sz="1800" b="1" dirty="0">
                <a:solidFill>
                  <a:srgbClr val="FFFF00"/>
                </a:solidFill>
              </a:rPr>
              <a:t> </a:t>
            </a:r>
            <a:r>
              <a:rPr lang="en-US" sz="1800" b="1" dirty="0" err="1">
                <a:solidFill>
                  <a:srgbClr val="FFFF00"/>
                </a:solidFill>
              </a:rPr>
              <a:t>populatiei</a:t>
            </a:r>
            <a:r>
              <a:rPr lang="en-US" sz="1800" b="1" dirty="0">
                <a:solidFill>
                  <a:srgbClr val="FFFF00"/>
                </a:solidFill>
              </a:rPr>
              <a:t> la </a:t>
            </a:r>
            <a:r>
              <a:rPr lang="en-US" sz="1800" b="1" dirty="0" err="1">
                <a:solidFill>
                  <a:srgbClr val="FFFF00"/>
                </a:solidFill>
              </a:rPr>
              <a:t>sisteme</a:t>
            </a:r>
            <a:r>
              <a:rPr lang="en-US" sz="1800" b="1" dirty="0">
                <a:solidFill>
                  <a:srgbClr val="FFFF00"/>
                </a:solidFill>
              </a:rPr>
              <a:t> </a:t>
            </a:r>
            <a:r>
              <a:rPr lang="en-US" sz="1800" b="1" dirty="0" err="1">
                <a:solidFill>
                  <a:srgbClr val="FFFF00"/>
                </a:solidFill>
              </a:rPr>
              <a:t>centralizate</a:t>
            </a:r>
            <a:r>
              <a:rPr lang="en-US" sz="1800" b="1" dirty="0">
                <a:solidFill>
                  <a:srgbClr val="FFFF00"/>
                </a:solidFill>
              </a:rPr>
              <a:t> de </a:t>
            </a:r>
            <a:r>
              <a:rPr lang="en-US" sz="1800" b="1" dirty="0" err="1">
                <a:solidFill>
                  <a:srgbClr val="FFFF00"/>
                </a:solidFill>
              </a:rPr>
              <a:t>distributie</a:t>
            </a:r>
            <a:r>
              <a:rPr lang="en-US" sz="1800" b="1" dirty="0">
                <a:solidFill>
                  <a:srgbClr val="FFFF00"/>
                </a:solidFill>
              </a:rPr>
              <a:t> a </a:t>
            </a:r>
            <a:r>
              <a:rPr lang="en-US" sz="1800" b="1" dirty="0" err="1">
                <a:solidFill>
                  <a:srgbClr val="FFFF00"/>
                </a:solidFill>
              </a:rPr>
              <a:t>energiei</a:t>
            </a:r>
            <a:r>
              <a:rPr lang="en-US" sz="1800" b="1" dirty="0">
                <a:solidFill>
                  <a:srgbClr val="FFFF00"/>
                </a:solidFill>
              </a:rPr>
              <a:t> </a:t>
            </a:r>
            <a:r>
              <a:rPr lang="en-US" sz="1800" b="1" dirty="0" err="1">
                <a:solidFill>
                  <a:srgbClr val="FFFF00"/>
                </a:solidFill>
              </a:rPr>
              <a:t>termice</a:t>
            </a:r>
            <a:r>
              <a:rPr lang="en-US" sz="1800" b="1" dirty="0">
                <a:solidFill>
                  <a:srgbClr val="FFFF00"/>
                </a:solidFill>
              </a:rPr>
              <a:t> </a:t>
            </a:r>
            <a:endParaRPr lang="en-US" sz="1800" b="1" dirty="0" smtClean="0">
              <a:solidFill>
                <a:srgbClr val="FFFF00"/>
              </a:solidFill>
            </a:endParaRPr>
          </a:p>
          <a:p>
            <a:pPr algn="just"/>
            <a:r>
              <a:rPr lang="en-US" sz="1800" dirty="0" err="1"/>
              <a:t>Reducerea</a:t>
            </a:r>
            <a:r>
              <a:rPr lang="en-US" sz="1800" dirty="0"/>
              <a:t> </a:t>
            </a:r>
            <a:r>
              <a:rPr lang="en-US" sz="1800" dirty="0" err="1"/>
              <a:t>nivelului</a:t>
            </a:r>
            <a:r>
              <a:rPr lang="en-US" sz="1800" dirty="0"/>
              <a:t> de </a:t>
            </a:r>
            <a:r>
              <a:rPr lang="en-US" sz="1800" dirty="0" err="1"/>
              <a:t>tarifare</a:t>
            </a:r>
            <a:r>
              <a:rPr lang="en-US" sz="1800" dirty="0"/>
              <a:t> </a:t>
            </a:r>
            <a:r>
              <a:rPr lang="en-US" sz="1800" dirty="0" err="1"/>
              <a:t>pentru</a:t>
            </a:r>
            <a:r>
              <a:rPr lang="en-US" sz="1800" dirty="0"/>
              <a:t> </a:t>
            </a:r>
            <a:r>
              <a:rPr lang="en-US" sz="1800" dirty="0" err="1"/>
              <a:t>gigacalorie</a:t>
            </a:r>
            <a:r>
              <a:rPr lang="en-US" sz="1800" dirty="0"/>
              <a:t>, in </a:t>
            </a:r>
            <a:r>
              <a:rPr lang="en-US" sz="1800" dirty="0" err="1"/>
              <a:t>vederea</a:t>
            </a:r>
            <a:r>
              <a:rPr lang="en-US" sz="1800" dirty="0"/>
              <a:t> </a:t>
            </a:r>
            <a:r>
              <a:rPr lang="en-US" sz="1800" dirty="0" err="1"/>
              <a:t>stimularii</a:t>
            </a:r>
            <a:r>
              <a:rPr lang="en-US" sz="1800" dirty="0"/>
              <a:t> </a:t>
            </a:r>
            <a:r>
              <a:rPr lang="en-US" sz="1800" dirty="0" err="1"/>
              <a:t>populatiei</a:t>
            </a:r>
            <a:r>
              <a:rPr lang="en-US" sz="1800" dirty="0"/>
              <a:t> de a se </a:t>
            </a:r>
            <a:r>
              <a:rPr lang="en-US" sz="1800" dirty="0" err="1"/>
              <a:t>reconecta</a:t>
            </a:r>
            <a:r>
              <a:rPr lang="en-US" sz="1800" dirty="0"/>
              <a:t> la </a:t>
            </a:r>
            <a:r>
              <a:rPr lang="en-US" sz="1800" dirty="0" err="1"/>
              <a:t>sistemul</a:t>
            </a:r>
            <a:r>
              <a:rPr lang="en-US" sz="1800" dirty="0"/>
              <a:t> de </a:t>
            </a:r>
            <a:r>
              <a:rPr lang="en-US" sz="1800" dirty="0" err="1"/>
              <a:t>termoficare</a:t>
            </a:r>
            <a:r>
              <a:rPr lang="en-US" sz="1800" dirty="0"/>
              <a:t>.</a:t>
            </a:r>
            <a:br>
              <a:rPr lang="en-US" sz="1800" dirty="0"/>
            </a:br>
            <a:r>
              <a:rPr lang="en-US" sz="1800" dirty="0" err="1"/>
              <a:t>Facilitarea</a:t>
            </a:r>
            <a:r>
              <a:rPr lang="en-US" sz="1800" dirty="0"/>
              <a:t> </a:t>
            </a:r>
            <a:r>
              <a:rPr lang="en-US" sz="1800" dirty="0" err="1"/>
              <a:t>bransarii</a:t>
            </a:r>
            <a:r>
              <a:rPr lang="en-US" sz="1800" dirty="0"/>
              <a:t> </a:t>
            </a:r>
            <a:r>
              <a:rPr lang="en-US" sz="1800" dirty="0" err="1"/>
              <a:t>unor</a:t>
            </a:r>
            <a:r>
              <a:rPr lang="en-US" sz="1800" dirty="0"/>
              <a:t> </a:t>
            </a:r>
            <a:r>
              <a:rPr lang="en-US" sz="1800" dirty="0" err="1"/>
              <a:t>noi</a:t>
            </a:r>
            <a:r>
              <a:rPr lang="en-US" sz="1800" dirty="0"/>
              <a:t> </a:t>
            </a:r>
            <a:r>
              <a:rPr lang="en-US" sz="1800" dirty="0" err="1"/>
              <a:t>consumatori</a:t>
            </a:r>
            <a:r>
              <a:rPr lang="en-US" sz="1800" dirty="0"/>
              <a:t> la </a:t>
            </a:r>
            <a:r>
              <a:rPr lang="en-US" sz="1800" dirty="0" err="1"/>
              <a:t>retelele</a:t>
            </a:r>
            <a:r>
              <a:rPr lang="en-US" sz="1800" dirty="0"/>
              <a:t> </a:t>
            </a:r>
            <a:r>
              <a:rPr lang="en-US" sz="1800" dirty="0" err="1"/>
              <a:t>centralizate</a:t>
            </a:r>
            <a:r>
              <a:rPr lang="en-US" sz="1800" dirty="0"/>
              <a:t> </a:t>
            </a:r>
            <a:r>
              <a:rPr lang="en-US" sz="1800" dirty="0" err="1"/>
              <a:t>existente</a:t>
            </a:r>
            <a:r>
              <a:rPr lang="en-US" sz="1800" dirty="0"/>
              <a:t>. </a:t>
            </a:r>
            <a:endParaRPr lang="en-US" sz="1800" dirty="0" smtClean="0"/>
          </a:p>
          <a:p>
            <a:pPr algn="just"/>
            <a:r>
              <a:rPr lang="en-US" sz="1800" b="1" dirty="0" err="1" smtClean="0"/>
              <a:t>Indicator:</a:t>
            </a:r>
            <a:r>
              <a:rPr lang="en-US" sz="1800" b="1" dirty="0" err="1"/>
              <a:t>nr</a:t>
            </a:r>
            <a:r>
              <a:rPr lang="en-US" sz="1800" b="1" dirty="0"/>
              <a:t> </a:t>
            </a:r>
            <a:r>
              <a:rPr lang="en-US" sz="1800" b="1" dirty="0" err="1"/>
              <a:t>consumatori</a:t>
            </a:r>
            <a:r>
              <a:rPr lang="en-US" sz="1800" b="1" dirty="0"/>
              <a:t> </a:t>
            </a:r>
            <a:r>
              <a:rPr lang="en-US" sz="1800" b="1" dirty="0" err="1"/>
              <a:t>reconectati</a:t>
            </a:r>
            <a:r>
              <a:rPr lang="en-US" sz="1800" b="1" dirty="0"/>
              <a:t>/</a:t>
            </a:r>
            <a:r>
              <a:rPr lang="en-US" sz="1800" b="1" dirty="0" err="1"/>
              <a:t>nou</a:t>
            </a:r>
            <a:r>
              <a:rPr lang="en-US" sz="1800" b="1" dirty="0"/>
              <a:t> </a:t>
            </a:r>
            <a:r>
              <a:rPr lang="en-US" sz="1800" b="1" dirty="0" err="1"/>
              <a:t>conectati</a:t>
            </a:r>
            <a:r>
              <a:rPr lang="en-US" sz="1800" b="1" dirty="0"/>
              <a:t> </a:t>
            </a:r>
            <a:endParaRPr lang="en-US" sz="1800" b="1" dirty="0" smtClean="0"/>
          </a:p>
          <a:p>
            <a:r>
              <a:rPr lang="en-US" sz="1800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Scenariu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reconectarea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locuinţelor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debranşate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sistemul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termoficare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/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reducerea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totale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aferente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încălzirii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rezidenţiale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preparării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hranei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către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populaţie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astfel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NOx - 12,2 %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PM10 - 0,12 %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C6H6 - 1,6 %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Scenariu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conectarea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sistemul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termoficare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100 % din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locuinţele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netermoficate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existente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din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blocuri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(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inclusiv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debranşate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reducerea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totale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aferente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încălzirii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rezidenţiale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preparării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hranei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către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populaţie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1800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astfel</a:t>
            </a: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: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NOx - 17,7 %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PM10 - 0,18 %</a:t>
            </a:r>
            <a:b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8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C6H6 - 2,3 % </a:t>
            </a:r>
          </a:p>
        </p:txBody>
      </p:sp>
    </p:spTree>
    <p:extLst>
      <p:ext uri="{BB962C8B-B14F-4D97-AF65-F5344CB8AC3E}">
        <p14:creationId xmlns:p14="http://schemas.microsoft.com/office/powerpoint/2010/main" xmlns="" val="12138397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00339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SALUBRIZARE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40078"/>
            <a:ext cx="10820400" cy="4978608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49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Salubrizarea </a:t>
            </a:r>
            <a:r>
              <a:rPr lang="en-US" b="1" dirty="0" err="1">
                <a:solidFill>
                  <a:srgbClr val="FFFF00"/>
                </a:solidFill>
              </a:rPr>
              <a:t>urbana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strategiilor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/</a:t>
            </a:r>
            <a:r>
              <a:rPr lang="en-US" dirty="0" err="1"/>
              <a:t>gestionare</a:t>
            </a:r>
            <a:r>
              <a:rPr lang="en-US" dirty="0"/>
              <a:t> a </a:t>
            </a:r>
            <a:r>
              <a:rPr lang="en-US" dirty="0" err="1"/>
              <a:t>deseurilor</a:t>
            </a:r>
            <a:r>
              <a:rPr lang="en-US" dirty="0"/>
              <a:t>/</a:t>
            </a:r>
            <a:r>
              <a:rPr lang="en-US" dirty="0" err="1"/>
              <a:t>reziduurilor</a:t>
            </a:r>
            <a:r>
              <a:rPr lang="en-US" dirty="0"/>
              <a:t>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include </a:t>
            </a:r>
            <a:r>
              <a:rPr lang="en-US" dirty="0" err="1"/>
              <a:t>aspecte</a:t>
            </a:r>
            <a:r>
              <a:rPr lang="en-US" dirty="0"/>
              <a:t> legate de </a:t>
            </a:r>
            <a:r>
              <a:rPr lang="en-US" dirty="0" err="1"/>
              <a:t>calitatea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.  </a:t>
            </a:r>
            <a:r>
              <a:rPr lang="en-US" dirty="0" err="1"/>
              <a:t>Domeniile</a:t>
            </a:r>
            <a:r>
              <a:rPr lang="en-US" dirty="0"/>
              <a:t> </a:t>
            </a:r>
            <a:r>
              <a:rPr lang="en-US" dirty="0" err="1"/>
              <a:t>vizate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fi: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gestionare</a:t>
            </a:r>
            <a:r>
              <a:rPr lang="en-US" dirty="0"/>
              <a:t> </a:t>
            </a:r>
            <a:r>
              <a:rPr lang="en-US" dirty="0" err="1"/>
              <a:t>salubrizarii</a:t>
            </a:r>
            <a:r>
              <a:rPr lang="en-US" dirty="0"/>
              <a:t> </a:t>
            </a:r>
            <a:r>
              <a:rPr lang="en-US" dirty="0" err="1"/>
              <a:t>santierelor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ales a </a:t>
            </a:r>
            <a:r>
              <a:rPr lang="en-US" dirty="0" err="1"/>
              <a:t>spatiilor</a:t>
            </a:r>
            <a:r>
              <a:rPr lang="en-US" dirty="0"/>
              <a:t>/</a:t>
            </a:r>
            <a:r>
              <a:rPr lang="en-US" dirty="0" err="1"/>
              <a:t>zonelor</a:t>
            </a:r>
            <a:r>
              <a:rPr lang="en-US" dirty="0"/>
              <a:t> </a:t>
            </a:r>
            <a:r>
              <a:rPr lang="en-US" dirty="0" err="1"/>
              <a:t>extinse</a:t>
            </a:r>
            <a:r>
              <a:rPr lang="en-US" dirty="0"/>
              <a:t> </a:t>
            </a:r>
            <a:r>
              <a:rPr lang="en-US" dirty="0" err="1"/>
              <a:t>adiacente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, </a:t>
            </a:r>
            <a:r>
              <a:rPr lang="en-US" dirty="0" err="1"/>
              <a:t>salubrizarea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igienizarea</a:t>
            </a:r>
            <a:r>
              <a:rPr lang="en-US" dirty="0"/>
              <a:t> </a:t>
            </a:r>
            <a:r>
              <a:rPr lang="en-US" dirty="0" err="1"/>
              <a:t>strazilor</a:t>
            </a:r>
            <a:r>
              <a:rPr lang="en-US" dirty="0"/>
              <a:t> </a:t>
            </a:r>
            <a:r>
              <a:rPr lang="en-US" dirty="0" err="1"/>
              <a:t>adiacente</a:t>
            </a:r>
            <a:r>
              <a:rPr lang="en-US" dirty="0"/>
              <a:t> </a:t>
            </a:r>
            <a:r>
              <a:rPr lang="en-US" dirty="0" err="1"/>
              <a:t>santierelor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episoade</a:t>
            </a:r>
            <a:r>
              <a:rPr lang="en-US" dirty="0"/>
              <a:t> de </a:t>
            </a:r>
            <a:r>
              <a:rPr lang="en-US" dirty="0" err="1"/>
              <a:t>vant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/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ploi</a:t>
            </a:r>
            <a:r>
              <a:rPr lang="en-US" dirty="0"/>
              <a:t>, </a:t>
            </a:r>
            <a:r>
              <a:rPr lang="en-US" dirty="0" err="1"/>
              <a:t>topirea</a:t>
            </a:r>
            <a:r>
              <a:rPr lang="en-US" dirty="0"/>
              <a:t> </a:t>
            </a:r>
            <a:r>
              <a:rPr lang="en-US" dirty="0" err="1"/>
              <a:t>zapezii</a:t>
            </a:r>
            <a:r>
              <a:rPr lang="en-US" dirty="0"/>
              <a:t>; </a:t>
            </a:r>
            <a:r>
              <a:rPr lang="en-US" dirty="0" err="1"/>
              <a:t>corelarea</a:t>
            </a:r>
            <a:r>
              <a:rPr lang="en-US" dirty="0"/>
              <a:t> </a:t>
            </a:r>
            <a:r>
              <a:rPr lang="en-US" dirty="0" err="1"/>
              <a:t>procesului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 </a:t>
            </a:r>
            <a:r>
              <a:rPr lang="en-US" dirty="0" err="1"/>
              <a:t>intensiva</a:t>
            </a:r>
            <a:r>
              <a:rPr lang="en-US" dirty="0"/>
              <a:t> cu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etapa</a:t>
            </a:r>
            <a:r>
              <a:rPr lang="en-US" dirty="0"/>
              <a:t> de </a:t>
            </a:r>
            <a:r>
              <a:rPr lang="en-US" dirty="0" err="1"/>
              <a:t>generare</a:t>
            </a:r>
            <a:r>
              <a:rPr lang="en-US" dirty="0"/>
              <a:t> a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majore</a:t>
            </a:r>
            <a:r>
              <a:rPr lang="en-US" dirty="0"/>
              <a:t> din </a:t>
            </a:r>
            <a:r>
              <a:rPr lang="en-US" dirty="0" err="1"/>
              <a:t>activitatile</a:t>
            </a:r>
            <a:r>
              <a:rPr lang="en-US" dirty="0"/>
              <a:t> de </a:t>
            </a:r>
            <a:r>
              <a:rPr lang="en-US" dirty="0" err="1"/>
              <a:t>santier</a:t>
            </a:r>
            <a:r>
              <a:rPr lang="en-US" dirty="0"/>
              <a:t> </a:t>
            </a:r>
            <a:r>
              <a:rPr lang="en-US" dirty="0" err="1"/>
              <a:t>pana</a:t>
            </a:r>
            <a:r>
              <a:rPr lang="en-US" dirty="0"/>
              <a:t> in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darii</a:t>
            </a:r>
            <a:r>
              <a:rPr lang="en-US" dirty="0"/>
              <a:t> in </a:t>
            </a:r>
            <a:r>
              <a:rPr lang="en-US" dirty="0" err="1"/>
              <a:t>folosinta</a:t>
            </a:r>
            <a:r>
              <a:rPr lang="en-US" dirty="0"/>
              <a:t> a </a:t>
            </a:r>
            <a:r>
              <a:rPr lang="en-US" dirty="0" err="1"/>
              <a:t>obiectivului</a:t>
            </a:r>
            <a:r>
              <a:rPr lang="en-US" dirty="0"/>
              <a:t> </a:t>
            </a:r>
            <a:r>
              <a:rPr lang="en-US" dirty="0" err="1"/>
              <a:t>respectiv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salubrizarii</a:t>
            </a:r>
            <a:r>
              <a:rPr lang="en-US" dirty="0"/>
              <a:t> </a:t>
            </a:r>
            <a:r>
              <a:rPr lang="en-US" dirty="0" err="1"/>
              <a:t>terenurilor</a:t>
            </a:r>
            <a:r>
              <a:rPr lang="en-US" dirty="0"/>
              <a:t> </a:t>
            </a:r>
            <a:r>
              <a:rPr lang="en-US" dirty="0" err="1"/>
              <a:t>abandonate</a:t>
            </a:r>
            <a:r>
              <a:rPr lang="en-US" dirty="0"/>
              <a:t> </a:t>
            </a:r>
            <a:r>
              <a:rPr lang="en-US" dirty="0" err="1"/>
              <a:t>pana</a:t>
            </a:r>
            <a:r>
              <a:rPr lang="en-US" dirty="0"/>
              <a:t> in </a:t>
            </a:r>
            <a:r>
              <a:rPr lang="en-US" dirty="0" err="1"/>
              <a:t>momentul</a:t>
            </a:r>
            <a:r>
              <a:rPr lang="en-US" dirty="0"/>
              <a:t> in care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primesc</a:t>
            </a:r>
            <a:r>
              <a:rPr lang="en-US" dirty="0"/>
              <a:t> o </a:t>
            </a:r>
            <a:r>
              <a:rPr lang="en-US" dirty="0" err="1"/>
              <a:t>utilitate</a:t>
            </a:r>
            <a:r>
              <a:rPr lang="en-US" dirty="0"/>
              <a:t> </a:t>
            </a:r>
            <a:r>
              <a:rPr lang="en-US" dirty="0" err="1"/>
              <a:t>publica</a:t>
            </a:r>
            <a:r>
              <a:rPr lang="en-US" dirty="0"/>
              <a:t> </a:t>
            </a:r>
            <a:r>
              <a:rPr lang="en-US" dirty="0" err="1"/>
              <a:t>clara</a:t>
            </a:r>
            <a:r>
              <a:rPr lang="en-US" dirty="0"/>
              <a:t> (</a:t>
            </a:r>
            <a:r>
              <a:rPr lang="en-US" dirty="0" err="1"/>
              <a:t>spalarea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eficienta</a:t>
            </a:r>
            <a:r>
              <a:rPr lang="en-US" dirty="0"/>
              <a:t> a </a:t>
            </a:r>
            <a:r>
              <a:rPr lang="en-US" dirty="0" err="1"/>
              <a:t>zonei</a:t>
            </a:r>
            <a:r>
              <a:rPr lang="en-US" dirty="0"/>
              <a:t> </a:t>
            </a:r>
            <a:r>
              <a:rPr lang="en-US" dirty="0" err="1"/>
              <a:t>adiacente</a:t>
            </a:r>
            <a:r>
              <a:rPr lang="en-US" dirty="0"/>
              <a:t> in </a:t>
            </a:r>
            <a:r>
              <a:rPr lang="en-US" dirty="0" err="1"/>
              <a:t>episoadele</a:t>
            </a:r>
            <a:r>
              <a:rPr lang="en-US" dirty="0"/>
              <a:t> de </a:t>
            </a:r>
            <a:r>
              <a:rPr lang="en-US" dirty="0" err="1"/>
              <a:t>seceta</a:t>
            </a:r>
            <a:r>
              <a:rPr lang="en-US" dirty="0"/>
              <a:t>, </a:t>
            </a:r>
            <a:r>
              <a:rPr lang="en-US" dirty="0" err="1"/>
              <a:t>coroborate</a:t>
            </a:r>
            <a:r>
              <a:rPr lang="en-US" dirty="0"/>
              <a:t> cu </a:t>
            </a:r>
            <a:r>
              <a:rPr lang="en-US" dirty="0" err="1"/>
              <a:t>vant</a:t>
            </a:r>
            <a:r>
              <a:rPr lang="en-US" dirty="0"/>
              <a:t>; </a:t>
            </a:r>
            <a:r>
              <a:rPr lang="en-US" dirty="0" err="1"/>
              <a:t>udarea</a:t>
            </a:r>
            <a:r>
              <a:rPr lang="en-US" dirty="0"/>
              <a:t> </a:t>
            </a:r>
            <a:r>
              <a:rPr lang="en-US" dirty="0" err="1"/>
              <a:t>efectiva</a:t>
            </a:r>
            <a:r>
              <a:rPr lang="en-US" dirty="0"/>
              <a:t> a </a:t>
            </a:r>
            <a:r>
              <a:rPr lang="en-US" dirty="0" err="1"/>
              <a:t>terenului</a:t>
            </a:r>
            <a:r>
              <a:rPr lang="en-US" dirty="0"/>
              <a:t> </a:t>
            </a:r>
            <a:r>
              <a:rPr lang="en-US" dirty="0" err="1"/>
              <a:t>abandonat</a:t>
            </a:r>
            <a:r>
              <a:rPr lang="en-US" dirty="0"/>
              <a:t>; </a:t>
            </a:r>
            <a:r>
              <a:rPr lang="en-US" dirty="0" err="1"/>
              <a:t>salubrizarea</a:t>
            </a:r>
            <a:r>
              <a:rPr lang="en-US" dirty="0"/>
              <a:t> in </a:t>
            </a:r>
            <a:r>
              <a:rPr lang="en-US" dirty="0" err="1"/>
              <a:t>perioadele</a:t>
            </a:r>
            <a:r>
              <a:rPr lang="en-US" dirty="0"/>
              <a:t> cu </a:t>
            </a:r>
            <a:r>
              <a:rPr lang="en-US" dirty="0" err="1"/>
              <a:t>ploi</a:t>
            </a:r>
            <a:r>
              <a:rPr lang="en-US" dirty="0"/>
              <a:t>, </a:t>
            </a:r>
            <a:r>
              <a:rPr lang="en-US" dirty="0" err="1"/>
              <a:t>indepartand</a:t>
            </a:r>
            <a:r>
              <a:rPr lang="en-US" dirty="0"/>
              <a:t> </a:t>
            </a:r>
            <a:r>
              <a:rPr lang="en-US" dirty="0" err="1"/>
              <a:t>exfiltratiile</a:t>
            </a:r>
            <a:r>
              <a:rPr lang="en-US" dirty="0"/>
              <a:t> - </a:t>
            </a:r>
            <a:r>
              <a:rPr lang="en-US" dirty="0" err="1"/>
              <a:t>namol</a:t>
            </a:r>
            <a:r>
              <a:rPr lang="en-US" dirty="0"/>
              <a:t>, </a:t>
            </a:r>
            <a:r>
              <a:rPr lang="en-US" dirty="0" err="1"/>
              <a:t>gunoaie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 - create; </a:t>
            </a:r>
            <a:r>
              <a:rPr lang="en-US" dirty="0" err="1"/>
              <a:t>verificarea</a:t>
            </a:r>
            <a:r>
              <a:rPr lang="en-US" dirty="0"/>
              <a:t> </a:t>
            </a:r>
            <a:r>
              <a:rPr lang="en-US" dirty="0" err="1"/>
              <a:t>decolmatarea</a:t>
            </a:r>
            <a:r>
              <a:rPr lang="en-US" dirty="0"/>
              <a:t> </a:t>
            </a:r>
            <a:r>
              <a:rPr lang="en-US" dirty="0" err="1"/>
              <a:t>canalizarilor</a:t>
            </a:r>
            <a:r>
              <a:rPr lang="en-US" dirty="0"/>
              <a:t> din </a:t>
            </a:r>
            <a:r>
              <a:rPr lang="en-US" dirty="0" err="1"/>
              <a:t>apropierea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terenuri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zapezii</a:t>
            </a:r>
            <a:r>
              <a:rPr lang="en-US" dirty="0"/>
              <a:t> - </a:t>
            </a:r>
            <a:r>
              <a:rPr lang="en-US" dirty="0" err="1"/>
              <a:t>finalizarea</a:t>
            </a:r>
            <a:r>
              <a:rPr lang="en-US" dirty="0"/>
              <a:t> </a:t>
            </a:r>
            <a:r>
              <a:rPr lang="en-US" dirty="0" err="1"/>
              <a:t>proiectelor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contructia</a:t>
            </a:r>
            <a:r>
              <a:rPr lang="en-US" dirty="0"/>
              <a:t> de </a:t>
            </a:r>
            <a:r>
              <a:rPr lang="en-US" dirty="0" err="1"/>
              <a:t>platforme</a:t>
            </a:r>
            <a:r>
              <a:rPr lang="en-US" dirty="0"/>
              <a:t> cu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canalizare</a:t>
            </a:r>
            <a:r>
              <a:rPr lang="en-US" dirty="0"/>
              <a:t> in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indepartarii</a:t>
            </a:r>
            <a:r>
              <a:rPr lang="en-US" dirty="0"/>
              <a:t> </a:t>
            </a:r>
            <a:r>
              <a:rPr lang="en-US" dirty="0" err="1"/>
              <a:t>zapezii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trotuare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strazi;salubrizarea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suprafete</a:t>
            </a:r>
            <a:r>
              <a:rPr lang="en-US" dirty="0"/>
              <a:t> </a:t>
            </a:r>
            <a:r>
              <a:rPr lang="en-US" dirty="0" err="1"/>
              <a:t>imediat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topirea</a:t>
            </a:r>
            <a:r>
              <a:rPr lang="en-US" dirty="0"/>
              <a:t> </a:t>
            </a:r>
            <a:r>
              <a:rPr lang="en-US" dirty="0" err="1"/>
              <a:t>zapezilor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evitarea</a:t>
            </a:r>
            <a:r>
              <a:rPr lang="en-US" dirty="0"/>
              <a:t> </a:t>
            </a:r>
            <a:r>
              <a:rPr lang="en-US" dirty="0" err="1"/>
              <a:t>resuspensiei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uscarea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; </a:t>
            </a:r>
            <a:r>
              <a:rPr lang="en-US" dirty="0" err="1"/>
              <a:t>salubrizarea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igienizarea</a:t>
            </a:r>
            <a:r>
              <a:rPr lang="en-US" dirty="0"/>
              <a:t> </a:t>
            </a:r>
            <a:r>
              <a:rPr lang="en-US" dirty="0" err="1"/>
              <a:t>strazilor</a:t>
            </a:r>
            <a:r>
              <a:rPr lang="en-US" dirty="0"/>
              <a:t> </a:t>
            </a:r>
            <a:r>
              <a:rPr lang="en-US" dirty="0" err="1"/>
              <a:t>imediat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topirea</a:t>
            </a:r>
            <a:r>
              <a:rPr lang="en-US" dirty="0"/>
              <a:t> </a:t>
            </a:r>
            <a:r>
              <a:rPr lang="en-US" dirty="0" err="1"/>
              <a:t>zapezilor</a:t>
            </a:r>
            <a:r>
              <a:rPr lang="en-US" dirty="0"/>
              <a:t>, </a:t>
            </a:r>
            <a:r>
              <a:rPr lang="en-US" dirty="0" err="1"/>
              <a:t>inainte</a:t>
            </a:r>
            <a:r>
              <a:rPr lang="en-US" dirty="0"/>
              <a:t> de </a:t>
            </a:r>
            <a:r>
              <a:rPr lang="en-US" dirty="0" err="1"/>
              <a:t>uscarea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; </a:t>
            </a:r>
            <a:r>
              <a:rPr lang="en-US" dirty="0" err="1"/>
              <a:t>indepartarea</a:t>
            </a:r>
            <a:r>
              <a:rPr lang="en-US" dirty="0"/>
              <a:t> </a:t>
            </a:r>
            <a:r>
              <a:rPr lang="en-US" dirty="0" err="1"/>
              <a:t>amestecului</a:t>
            </a:r>
            <a:r>
              <a:rPr lang="en-US" dirty="0"/>
              <a:t> de </a:t>
            </a:r>
            <a:r>
              <a:rPr lang="en-US" dirty="0" err="1"/>
              <a:t>zapada+materiale</a:t>
            </a:r>
            <a:r>
              <a:rPr lang="en-US" dirty="0"/>
              <a:t> </a:t>
            </a:r>
            <a:r>
              <a:rPr lang="en-US" dirty="0" err="1"/>
              <a:t>antiderapante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strazi</a:t>
            </a:r>
            <a:r>
              <a:rPr lang="en-US" dirty="0"/>
              <a:t> in </a:t>
            </a:r>
            <a:r>
              <a:rPr lang="en-US" dirty="0" err="1"/>
              <a:t>momentul</a:t>
            </a:r>
            <a:r>
              <a:rPr lang="en-US" dirty="0"/>
              <a:t> in care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-au </a:t>
            </a:r>
            <a:r>
              <a:rPr lang="en-US" dirty="0" err="1"/>
              <a:t>facut</a:t>
            </a:r>
            <a:r>
              <a:rPr lang="en-US" dirty="0"/>
              <a:t>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spalarea</a:t>
            </a:r>
            <a:r>
              <a:rPr lang="en-US" dirty="0"/>
              <a:t> </a:t>
            </a:r>
            <a:r>
              <a:rPr lang="en-US" dirty="0" err="1"/>
              <a:t>strazilor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evitarea</a:t>
            </a:r>
            <a:r>
              <a:rPr lang="en-US" dirty="0"/>
              <a:t> </a:t>
            </a:r>
            <a:r>
              <a:rPr lang="en-US" dirty="0" err="1"/>
              <a:t>resuspensiei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datorate</a:t>
            </a:r>
            <a:r>
              <a:rPr lang="en-US" dirty="0"/>
              <a:t> </a:t>
            </a:r>
            <a:r>
              <a:rPr lang="en-US" dirty="0" err="1"/>
              <a:t>vantului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traficului</a:t>
            </a:r>
            <a:r>
              <a:rPr lang="en-US" dirty="0"/>
              <a:t>;  </a:t>
            </a:r>
            <a:br>
              <a:rPr lang="en-US" dirty="0"/>
            </a:br>
            <a:r>
              <a:rPr lang="en-US" dirty="0" smtClean="0"/>
              <a:t>-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69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ACTIUNI PREGATITOARE PENTRU DIMINUAREA IMPACTULUI NEGATIV ASUPRA STARII DE SPIRIT A CETATENILOR LA INTRODUCEREA MASURILOR DE REDUCERE A POLUARII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2194560"/>
            <a:ext cx="5439427" cy="402412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>
                <a:solidFill>
                  <a:srgbClr val="FF0000"/>
                </a:solidFill>
              </a:rPr>
              <a:t>Masura</a:t>
            </a:r>
            <a:r>
              <a:rPr lang="en-US" b="1" dirty="0" smtClean="0">
                <a:solidFill>
                  <a:srgbClr val="FF0000"/>
                </a:solidFill>
              </a:rPr>
              <a:t> 3 </a:t>
            </a:r>
            <a:r>
              <a:rPr lang="en-US" dirty="0" err="1" smtClean="0"/>
              <a:t>Implicarea</a:t>
            </a:r>
            <a:r>
              <a:rPr lang="en-US" dirty="0" smtClean="0"/>
              <a:t> </a:t>
            </a:r>
            <a:r>
              <a:rPr lang="en-US" dirty="0" err="1"/>
              <a:t>cetatenilor</a:t>
            </a:r>
            <a:r>
              <a:rPr lang="en-US" dirty="0"/>
              <a:t> in </a:t>
            </a:r>
            <a:r>
              <a:rPr lang="en-US" dirty="0" err="1"/>
              <a:t>respectarea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bune</a:t>
            </a:r>
            <a:r>
              <a:rPr lang="en-US" dirty="0"/>
              <a:t> </a:t>
            </a:r>
            <a:r>
              <a:rPr lang="en-US" dirty="0" err="1"/>
              <a:t>practici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fenomenul</a:t>
            </a:r>
            <a:r>
              <a:rPr lang="en-US" dirty="0"/>
              <a:t> de </a:t>
            </a:r>
            <a:r>
              <a:rPr lang="en-US" dirty="0" err="1"/>
              <a:t>poluare</a:t>
            </a:r>
            <a:r>
              <a:rPr lang="en-US" dirty="0"/>
              <a:t> a </a:t>
            </a:r>
            <a:r>
              <a:rPr lang="en-US" dirty="0" err="1"/>
              <a:t>aerului</a:t>
            </a:r>
            <a:r>
              <a:rPr lang="en-US" dirty="0"/>
              <a:t> la </a:t>
            </a:r>
            <a:r>
              <a:rPr lang="en-US" dirty="0" err="1"/>
              <a:t>nivel</a:t>
            </a:r>
            <a:r>
              <a:rPr lang="en-US" dirty="0"/>
              <a:t> urban </a:t>
            </a:r>
            <a:endParaRPr lang="en-US" dirty="0" smtClean="0"/>
          </a:p>
          <a:p>
            <a:pPr algn="just"/>
            <a:r>
              <a:rPr lang="en-US" dirty="0" err="1"/>
              <a:t>Cetatenii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fie </a:t>
            </a:r>
            <a:r>
              <a:rPr lang="en-US" dirty="0" err="1"/>
              <a:t>implicati</a:t>
            </a:r>
            <a:r>
              <a:rPr lang="en-US" dirty="0"/>
              <a:t> in a </a:t>
            </a:r>
            <a:r>
              <a:rPr lang="en-US" dirty="0" err="1"/>
              <a:t>contribui</a:t>
            </a:r>
            <a:r>
              <a:rPr lang="en-US" dirty="0"/>
              <a:t> la </a:t>
            </a:r>
            <a:r>
              <a:rPr lang="en-US" dirty="0" err="1"/>
              <a:t>supravegherea</a:t>
            </a:r>
            <a:r>
              <a:rPr lang="en-US" dirty="0"/>
              <a:t> </a:t>
            </a:r>
            <a:r>
              <a:rPr lang="en-US" dirty="0" err="1"/>
              <a:t>respectarii</a:t>
            </a:r>
            <a:r>
              <a:rPr lang="en-US" dirty="0"/>
              <a:t> </a:t>
            </a:r>
            <a:r>
              <a:rPr lang="en-US" dirty="0" err="1"/>
              <a:t>regulilor</a:t>
            </a:r>
            <a:r>
              <a:rPr lang="en-US" dirty="0"/>
              <a:t> de </a:t>
            </a:r>
            <a:r>
              <a:rPr lang="en-US" dirty="0" err="1"/>
              <a:t>conduita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prevenirea</a:t>
            </a:r>
            <a:r>
              <a:rPr lang="en-US" dirty="0"/>
              <a:t> </a:t>
            </a:r>
            <a:r>
              <a:rPr lang="en-US" dirty="0" err="1"/>
              <a:t>fenomenului</a:t>
            </a:r>
            <a:r>
              <a:rPr lang="en-US" dirty="0"/>
              <a:t> de </a:t>
            </a:r>
            <a:r>
              <a:rPr lang="en-US" dirty="0" err="1"/>
              <a:t>poluare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aloca</a:t>
            </a:r>
            <a:r>
              <a:rPr lang="en-US" dirty="0"/>
              <a:t> (cu </a:t>
            </a:r>
            <a:r>
              <a:rPr lang="en-US" dirty="0" err="1"/>
              <a:t>ajutorul</a:t>
            </a:r>
            <a:r>
              <a:rPr lang="en-US" dirty="0"/>
              <a:t> </a:t>
            </a:r>
            <a:r>
              <a:rPr lang="en-US" dirty="0" err="1"/>
              <a:t>operatorilor</a:t>
            </a:r>
            <a:r>
              <a:rPr lang="en-US" dirty="0"/>
              <a:t> de </a:t>
            </a:r>
            <a:r>
              <a:rPr lang="en-US" dirty="0" err="1"/>
              <a:t>telecomunicatii</a:t>
            </a:r>
            <a:r>
              <a:rPr lang="en-US" dirty="0"/>
              <a:t>) un </a:t>
            </a:r>
            <a:r>
              <a:rPr lang="en-US" dirty="0" err="1"/>
              <a:t>numar</a:t>
            </a:r>
            <a:r>
              <a:rPr lang="en-US" dirty="0"/>
              <a:t> "</a:t>
            </a:r>
            <a:r>
              <a:rPr lang="en-US" dirty="0" err="1"/>
              <a:t>verde</a:t>
            </a:r>
            <a:r>
              <a:rPr lang="en-US" dirty="0"/>
              <a:t>" la care se pot face </a:t>
            </a:r>
            <a:r>
              <a:rPr lang="en-US" dirty="0" err="1"/>
              <a:t>sesizari</a:t>
            </a:r>
            <a:r>
              <a:rPr lang="en-US" dirty="0"/>
              <a:t> </a:t>
            </a:r>
            <a:r>
              <a:rPr lang="en-US" dirty="0" err="1"/>
              <a:t>referitoare</a:t>
            </a:r>
            <a:r>
              <a:rPr lang="en-US" dirty="0"/>
              <a:t> la </a:t>
            </a:r>
            <a:r>
              <a:rPr lang="en-US" dirty="0" err="1"/>
              <a:t>nerespectarea</a:t>
            </a:r>
            <a:r>
              <a:rPr lang="en-US" dirty="0"/>
              <a:t> </a:t>
            </a:r>
            <a:r>
              <a:rPr lang="en-US" dirty="0" err="1"/>
              <a:t>regulilor</a:t>
            </a:r>
            <a:r>
              <a:rPr lang="en-US" dirty="0"/>
              <a:t> de </a:t>
            </a:r>
            <a:r>
              <a:rPr lang="en-US" dirty="0" err="1"/>
              <a:t>bune</a:t>
            </a:r>
            <a:r>
              <a:rPr lang="en-US" dirty="0"/>
              <a:t> </a:t>
            </a:r>
            <a:r>
              <a:rPr lang="en-US" dirty="0" err="1"/>
              <a:t>practici</a:t>
            </a:r>
            <a:r>
              <a:rPr lang="en-US" dirty="0"/>
              <a:t> (</a:t>
            </a:r>
            <a:r>
              <a:rPr lang="en-US" dirty="0" err="1"/>
              <a:t>autoturisme</a:t>
            </a:r>
            <a:r>
              <a:rPr lang="en-US" dirty="0"/>
              <a:t> </a:t>
            </a:r>
            <a:r>
              <a:rPr lang="en-US" dirty="0" err="1"/>
              <a:t>neconforme</a:t>
            </a:r>
            <a:r>
              <a:rPr lang="en-US" dirty="0"/>
              <a:t> in </a:t>
            </a:r>
            <a:r>
              <a:rPr lang="en-US" dirty="0" err="1"/>
              <a:t>trafic</a:t>
            </a:r>
            <a:r>
              <a:rPr lang="en-US" dirty="0"/>
              <a:t>, </a:t>
            </a:r>
            <a:r>
              <a:rPr lang="en-US" dirty="0" err="1"/>
              <a:t>repararea</a:t>
            </a:r>
            <a:r>
              <a:rPr lang="en-US" dirty="0"/>
              <a:t> de </a:t>
            </a:r>
            <a:r>
              <a:rPr lang="en-US" dirty="0" err="1"/>
              <a:t>masini</a:t>
            </a:r>
            <a:r>
              <a:rPr lang="en-US" dirty="0"/>
              <a:t> in </a:t>
            </a:r>
            <a:r>
              <a:rPr lang="en-US" dirty="0" err="1"/>
              <a:t>spatii</a:t>
            </a:r>
            <a:r>
              <a:rPr lang="en-US" dirty="0"/>
              <a:t> </a:t>
            </a:r>
            <a:r>
              <a:rPr lang="en-US" dirty="0" err="1"/>
              <a:t>neamenajate</a:t>
            </a:r>
            <a:r>
              <a:rPr lang="en-US" dirty="0"/>
              <a:t>, </a:t>
            </a:r>
            <a:r>
              <a:rPr lang="en-US" dirty="0" err="1"/>
              <a:t>depozitare</a:t>
            </a:r>
            <a:r>
              <a:rPr lang="en-US" dirty="0"/>
              <a:t> </a:t>
            </a:r>
            <a:r>
              <a:rPr lang="en-US" dirty="0" err="1"/>
              <a:t>gunoaie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spatii</a:t>
            </a:r>
            <a:r>
              <a:rPr lang="en-US" dirty="0"/>
              <a:t> </a:t>
            </a:r>
            <a:r>
              <a:rPr lang="en-US" dirty="0" err="1"/>
              <a:t>publice</a:t>
            </a:r>
            <a:r>
              <a:rPr lang="en-US" dirty="0"/>
              <a:t>, </a:t>
            </a:r>
            <a:r>
              <a:rPr lang="en-US" dirty="0" err="1"/>
              <a:t>deversari</a:t>
            </a:r>
            <a:r>
              <a:rPr lang="en-US" dirty="0"/>
              <a:t> </a:t>
            </a:r>
            <a:r>
              <a:rPr lang="en-US" dirty="0" err="1"/>
              <a:t>materiale</a:t>
            </a:r>
            <a:r>
              <a:rPr lang="en-US" dirty="0"/>
              <a:t> </a:t>
            </a:r>
            <a:r>
              <a:rPr lang="en-US" dirty="0" err="1"/>
              <a:t>toxice</a:t>
            </a:r>
            <a:r>
              <a:rPr lang="en-US" dirty="0"/>
              <a:t>, </a:t>
            </a:r>
            <a:r>
              <a:rPr lang="en-US" dirty="0" err="1"/>
              <a:t>ardere</a:t>
            </a:r>
            <a:r>
              <a:rPr lang="en-US" dirty="0"/>
              <a:t> material vegetal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altele</a:t>
            </a:r>
            <a:r>
              <a:rPr lang="en-US" dirty="0"/>
              <a:t>, </a:t>
            </a:r>
            <a:r>
              <a:rPr lang="en-US" dirty="0" err="1"/>
              <a:t>santiere</a:t>
            </a:r>
            <a:r>
              <a:rPr lang="en-US" dirty="0"/>
              <a:t> care nu </a:t>
            </a:r>
            <a:r>
              <a:rPr lang="en-US" dirty="0" err="1"/>
              <a:t>respecta</a:t>
            </a:r>
            <a:r>
              <a:rPr lang="en-US" dirty="0"/>
              <a:t> </a:t>
            </a:r>
            <a:r>
              <a:rPr lang="en-US" dirty="0" err="1"/>
              <a:t>impunerile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 etc.) </a:t>
            </a:r>
            <a:r>
              <a:rPr lang="en-US" dirty="0" err="1"/>
              <a:t>pentru</a:t>
            </a:r>
            <a:r>
              <a:rPr lang="en-US" dirty="0"/>
              <a:t> ca </a:t>
            </a:r>
            <a:r>
              <a:rPr lang="en-US" dirty="0" err="1"/>
              <a:t>personalul</a:t>
            </a:r>
            <a:r>
              <a:rPr lang="en-US" dirty="0"/>
              <a:t> </a:t>
            </a:r>
            <a:r>
              <a:rPr lang="en-US" dirty="0" err="1"/>
              <a:t>abilitat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poata</a:t>
            </a:r>
            <a:r>
              <a:rPr lang="en-US" dirty="0"/>
              <a:t> </a:t>
            </a:r>
            <a:r>
              <a:rPr lang="en-US" dirty="0" err="1"/>
              <a:t>actiona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in </a:t>
            </a:r>
            <a:r>
              <a:rPr lang="en-US" dirty="0" err="1"/>
              <a:t>timp</a:t>
            </a:r>
            <a:r>
              <a:rPr lang="en-US" dirty="0"/>
              <a:t> real. </a:t>
            </a:r>
            <a:endParaRPr lang="en-US" dirty="0" smtClean="0"/>
          </a:p>
          <a:p>
            <a:pPr algn="just"/>
            <a:r>
              <a:rPr lang="en-US" dirty="0" err="1" smtClean="0"/>
              <a:t>Implementare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aplicatii</a:t>
            </a:r>
            <a:r>
              <a:rPr lang="en-US" dirty="0"/>
              <a:t> </a:t>
            </a:r>
            <a:r>
              <a:rPr lang="en-US" dirty="0" err="1"/>
              <a:t>mobil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supravegherea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transmiterea</a:t>
            </a:r>
            <a:r>
              <a:rPr lang="en-US" dirty="0"/>
              <a:t> in </a:t>
            </a:r>
            <a:r>
              <a:rPr lang="en-US" dirty="0" err="1"/>
              <a:t>timp</a:t>
            </a:r>
            <a:r>
              <a:rPr lang="en-US" dirty="0"/>
              <a:t> real a </a:t>
            </a:r>
            <a:r>
              <a:rPr lang="en-US" dirty="0" err="1"/>
              <a:t>imaginilor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de la fata </a:t>
            </a:r>
            <a:r>
              <a:rPr lang="en-US" dirty="0" err="1"/>
              <a:t>locului</a:t>
            </a:r>
            <a:r>
              <a:rPr lang="en-US" dirty="0"/>
              <a:t>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capacitati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cei</a:t>
            </a:r>
            <a:r>
              <a:rPr lang="en-US" dirty="0"/>
              <a:t> </a:t>
            </a:r>
            <a:r>
              <a:rPr lang="en-US" dirty="0" err="1"/>
              <a:t>tineri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6726476" y="2366114"/>
            <a:ext cx="46095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</a:rPr>
              <a:t>Indicator</a:t>
            </a:r>
            <a:r>
              <a:rPr lang="en-US" dirty="0" smtClean="0">
                <a:solidFill>
                  <a:srgbClr val="FFFF00"/>
                </a:solidFill>
                <a:latin typeface="Arial" panose="020B0604020202020204" pitchFamily="34" charset="0"/>
              </a:rPr>
              <a:t>:</a:t>
            </a:r>
          </a:p>
          <a:p>
            <a:r>
              <a:rPr lang="en-US" dirty="0" err="1" smtClean="0">
                <a:latin typeface="Arial" panose="020B0604020202020204" pitchFamily="34" charset="0"/>
              </a:rPr>
              <a:t>Numar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de </a:t>
            </a:r>
            <a:r>
              <a:rPr lang="en-US" dirty="0" err="1">
                <a:latin typeface="Arial" panose="020B0604020202020204" pitchFamily="34" charset="0"/>
              </a:rPr>
              <a:t>sesizari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transmise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toate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canalele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respectiv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solutionate</a:t>
            </a:r>
            <a:r>
              <a:rPr lang="en-US" dirty="0">
                <a:latin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</a:rPr>
              <a:t>Reducerea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emisiilor</a:t>
            </a:r>
            <a:r>
              <a:rPr lang="en-US" dirty="0">
                <a:latin typeface="Arial" panose="020B0604020202020204" pitchFamily="34" charset="0"/>
              </a:rPr>
              <a:t> ca </a:t>
            </a:r>
            <a:r>
              <a:rPr lang="en-US" dirty="0" err="1">
                <a:latin typeface="Arial" panose="020B0604020202020204" pitchFamily="34" charset="0"/>
              </a:rPr>
              <a:t>urmare</a:t>
            </a:r>
            <a:r>
              <a:rPr lang="en-US" dirty="0">
                <a:latin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</a:rPr>
              <a:t>măsurii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aplicate</a:t>
            </a:r>
            <a:endParaRPr lang="en-US" dirty="0" smtClean="0">
              <a:latin typeface="Arial" panose="020B0604020202020204" pitchFamily="34" charset="0"/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Reducere</a:t>
            </a:r>
            <a:r>
              <a:rPr lang="en-US" dirty="0">
                <a:solidFill>
                  <a:srgbClr val="FF0000"/>
                </a:solidFill>
              </a:rPr>
              <a:t> cu </a:t>
            </a:r>
            <a:r>
              <a:rPr lang="en-US" dirty="0" err="1">
                <a:solidFill>
                  <a:srgbClr val="FF0000"/>
                </a:solidFill>
              </a:rPr>
              <a:t>certitudine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emisiilor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necuantificabila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64571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SALUBRIZARE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de </a:t>
            </a:r>
            <a:r>
              <a:rPr lang="en-US" dirty="0" err="1"/>
              <a:t>praf</a:t>
            </a:r>
            <a:r>
              <a:rPr lang="en-US" dirty="0"/>
              <a:t> </a:t>
            </a:r>
            <a:r>
              <a:rPr lang="en-US" dirty="0" err="1"/>
              <a:t>stradal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resuspensie</a:t>
            </a:r>
            <a:r>
              <a:rPr lang="en-US" dirty="0"/>
              <a:t> - </a:t>
            </a:r>
            <a:r>
              <a:rPr lang="en-US" dirty="0" err="1"/>
              <a:t>inlocuirea</a:t>
            </a:r>
            <a:r>
              <a:rPr lang="en-US" dirty="0"/>
              <a:t> </a:t>
            </a:r>
            <a:r>
              <a:rPr lang="en-US" dirty="0" err="1"/>
              <a:t>sistemului</a:t>
            </a:r>
            <a:r>
              <a:rPr lang="en-US" dirty="0"/>
              <a:t> de </a:t>
            </a:r>
            <a:r>
              <a:rPr lang="en-US" dirty="0" err="1"/>
              <a:t>stropire</a:t>
            </a:r>
            <a:r>
              <a:rPr lang="en-US" dirty="0"/>
              <a:t> </a:t>
            </a:r>
            <a:r>
              <a:rPr lang="en-US" dirty="0" err="1"/>
              <a:t>stradala</a:t>
            </a:r>
            <a:r>
              <a:rPr lang="en-US" dirty="0"/>
              <a:t> cu </a:t>
            </a:r>
            <a:r>
              <a:rPr lang="en-US" dirty="0" err="1"/>
              <a:t>spalarea</a:t>
            </a:r>
            <a:r>
              <a:rPr lang="en-US" dirty="0"/>
              <a:t> </a:t>
            </a:r>
            <a:r>
              <a:rPr lang="en-US" dirty="0" err="1"/>
              <a:t>stradala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indepartarea</a:t>
            </a:r>
            <a:r>
              <a:rPr lang="en-US" dirty="0"/>
              <a:t> </a:t>
            </a:r>
            <a:r>
              <a:rPr lang="en-US" dirty="0" err="1"/>
              <a:t>eficienta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completa</a:t>
            </a:r>
            <a:r>
              <a:rPr lang="en-US" dirty="0"/>
              <a:t> a </a:t>
            </a:r>
            <a:r>
              <a:rPr lang="en-US" dirty="0" err="1"/>
              <a:t>prafului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deseurilor</a:t>
            </a:r>
            <a:r>
              <a:rPr lang="en-US" dirty="0"/>
              <a:t> </a:t>
            </a:r>
            <a:r>
              <a:rPr lang="en-US" dirty="0" err="1"/>
              <a:t>stradale</a:t>
            </a:r>
            <a:r>
              <a:rPr lang="en-US" dirty="0"/>
              <a:t> (</a:t>
            </a:r>
            <a:r>
              <a:rPr lang="en-US" dirty="0" err="1"/>
              <a:t>hartii</a:t>
            </a:r>
            <a:r>
              <a:rPr lang="en-US" dirty="0"/>
              <a:t>, </a:t>
            </a:r>
            <a:r>
              <a:rPr lang="en-US" dirty="0" err="1"/>
              <a:t>frunze</a:t>
            </a:r>
            <a:r>
              <a:rPr lang="en-US" dirty="0"/>
              <a:t>, </a:t>
            </a:r>
            <a:r>
              <a:rPr lang="en-US" dirty="0" err="1"/>
              <a:t>masini</a:t>
            </a:r>
            <a:r>
              <a:rPr lang="en-US" dirty="0"/>
              <a:t> parasite, </a:t>
            </a:r>
            <a:r>
              <a:rPr lang="en-US" dirty="0" err="1"/>
              <a:t>dejectii</a:t>
            </a:r>
            <a:r>
              <a:rPr lang="en-US" dirty="0"/>
              <a:t> </a:t>
            </a:r>
            <a:r>
              <a:rPr lang="en-US" dirty="0" err="1"/>
              <a:t>animale</a:t>
            </a:r>
            <a:r>
              <a:rPr lang="en-US" dirty="0"/>
              <a:t>) -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colectarea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indepartarea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deseuri</a:t>
            </a:r>
            <a:r>
              <a:rPr lang="en-US" dirty="0"/>
              <a:t> se </a:t>
            </a:r>
            <a:r>
              <a:rPr lang="en-US" dirty="0" err="1"/>
              <a:t>recomanda</a:t>
            </a:r>
            <a:r>
              <a:rPr lang="en-US" dirty="0"/>
              <a:t> </a:t>
            </a:r>
            <a:r>
              <a:rPr lang="en-US" dirty="0" err="1"/>
              <a:t>metodele</a:t>
            </a:r>
            <a:r>
              <a:rPr lang="en-US" dirty="0"/>
              <a:t> </a:t>
            </a:r>
            <a:r>
              <a:rPr lang="en-US" dirty="0" err="1"/>
              <a:t>mecanice</a:t>
            </a:r>
            <a:r>
              <a:rPr lang="en-US" dirty="0"/>
              <a:t> de </a:t>
            </a:r>
            <a:r>
              <a:rPr lang="en-US" dirty="0" err="1"/>
              <a:t>spalare</a:t>
            </a:r>
            <a:r>
              <a:rPr lang="en-US" dirty="0"/>
              <a:t>, </a:t>
            </a:r>
            <a:r>
              <a:rPr lang="en-US" dirty="0" err="1"/>
              <a:t>maturare</a:t>
            </a:r>
            <a:r>
              <a:rPr lang="en-US" dirty="0"/>
              <a:t>, </a:t>
            </a:r>
            <a:r>
              <a:rPr lang="en-US" dirty="0" err="1"/>
              <a:t>aspirare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in </a:t>
            </a:r>
            <a:r>
              <a:rPr lang="en-US" dirty="0" err="1"/>
              <a:t>nici</a:t>
            </a:r>
            <a:r>
              <a:rPr lang="en-US" dirty="0"/>
              <a:t> un </a:t>
            </a:r>
            <a:r>
              <a:rPr lang="en-US" dirty="0" err="1"/>
              <a:t>caz</a:t>
            </a:r>
            <a:r>
              <a:rPr lang="en-US" dirty="0"/>
              <a:t>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suflantelor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implementarea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, in </a:t>
            </a:r>
            <a:r>
              <a:rPr lang="en-US" dirty="0" err="1"/>
              <a:t>timp</a:t>
            </a:r>
            <a:r>
              <a:rPr lang="en-US" dirty="0"/>
              <a:t> real, de </a:t>
            </a:r>
            <a:r>
              <a:rPr lang="en-US" dirty="0" err="1"/>
              <a:t>anuntare</a:t>
            </a:r>
            <a:r>
              <a:rPr lang="en-US" dirty="0"/>
              <a:t> din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echipelor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 </a:t>
            </a:r>
            <a:r>
              <a:rPr lang="en-US" dirty="0" err="1"/>
              <a:t>catre</a:t>
            </a:r>
            <a:r>
              <a:rPr lang="en-US" dirty="0"/>
              <a:t> </a:t>
            </a:r>
            <a:r>
              <a:rPr lang="en-US" dirty="0" err="1"/>
              <a:t>serviciile</a:t>
            </a:r>
            <a:r>
              <a:rPr lang="en-US" dirty="0"/>
              <a:t> </a:t>
            </a:r>
            <a:r>
              <a:rPr lang="en-US" dirty="0" err="1"/>
              <a:t>responsabile</a:t>
            </a:r>
            <a:r>
              <a:rPr lang="en-US" dirty="0"/>
              <a:t> din </a:t>
            </a:r>
            <a:r>
              <a:rPr lang="en-US" dirty="0" err="1"/>
              <a:t>primarii</a:t>
            </a:r>
            <a:r>
              <a:rPr lang="en-US" dirty="0"/>
              <a:t> a </a:t>
            </a:r>
            <a:r>
              <a:rPr lang="en-US" dirty="0" err="1"/>
              <a:t>cazurilor</a:t>
            </a:r>
            <a:r>
              <a:rPr lang="en-US" dirty="0"/>
              <a:t> de </a:t>
            </a:r>
            <a:r>
              <a:rPr lang="en-US" dirty="0" err="1"/>
              <a:t>incalcare</a:t>
            </a:r>
            <a:r>
              <a:rPr lang="en-US" dirty="0"/>
              <a:t> a </a:t>
            </a:r>
            <a:r>
              <a:rPr lang="en-US" dirty="0" err="1"/>
              <a:t>legislatiei</a:t>
            </a:r>
            <a:r>
              <a:rPr lang="en-US" dirty="0"/>
              <a:t> </a:t>
            </a:r>
            <a:r>
              <a:rPr lang="en-US" dirty="0" err="1"/>
              <a:t>deseurilor</a:t>
            </a:r>
            <a:r>
              <a:rPr lang="en-US" dirty="0"/>
              <a:t> (</a:t>
            </a:r>
            <a:r>
              <a:rPr lang="en-US" dirty="0" err="1"/>
              <a:t>depozitarea</a:t>
            </a:r>
            <a:r>
              <a:rPr lang="en-US" dirty="0"/>
              <a:t> </a:t>
            </a:r>
            <a:r>
              <a:rPr lang="en-US" dirty="0" err="1"/>
              <a:t>ilegala</a:t>
            </a:r>
            <a:r>
              <a:rPr lang="en-US" dirty="0"/>
              <a:t> a </a:t>
            </a:r>
            <a:r>
              <a:rPr lang="en-US" dirty="0" err="1"/>
              <a:t>deseurilor</a:t>
            </a:r>
            <a:r>
              <a:rPr lang="en-US" dirty="0"/>
              <a:t>, </a:t>
            </a:r>
            <a:r>
              <a:rPr lang="en-US" dirty="0" err="1"/>
              <a:t>aparitia</a:t>
            </a:r>
            <a:r>
              <a:rPr lang="en-US" dirty="0"/>
              <a:t> de </a:t>
            </a:r>
            <a:r>
              <a:rPr lang="en-US" dirty="0" err="1"/>
              <a:t>deseuri</a:t>
            </a:r>
            <a:r>
              <a:rPr lang="en-US" dirty="0"/>
              <a:t> cu </a:t>
            </a:r>
            <a:r>
              <a:rPr lang="en-US" dirty="0" err="1"/>
              <a:t>regim</a:t>
            </a:r>
            <a:r>
              <a:rPr lang="en-US" dirty="0"/>
              <a:t> special - </a:t>
            </a:r>
            <a:r>
              <a:rPr lang="en-US" dirty="0" err="1"/>
              <a:t>deseuri</a:t>
            </a:r>
            <a:r>
              <a:rPr lang="en-US" dirty="0"/>
              <a:t> de </a:t>
            </a:r>
            <a:r>
              <a:rPr lang="en-US" dirty="0" err="1"/>
              <a:t>constructie</a:t>
            </a:r>
            <a:r>
              <a:rPr lang="en-US" dirty="0"/>
              <a:t>, </a:t>
            </a:r>
            <a:r>
              <a:rPr lang="en-US" dirty="0" err="1"/>
              <a:t>renovare</a:t>
            </a:r>
            <a:r>
              <a:rPr lang="en-US" dirty="0"/>
              <a:t> </a:t>
            </a:r>
            <a:r>
              <a:rPr lang="en-US" dirty="0" err="1"/>
              <a:t>apartamente</a:t>
            </a:r>
            <a:r>
              <a:rPr lang="en-US" dirty="0"/>
              <a:t>)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amenda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remedia</a:t>
            </a:r>
            <a:r>
              <a:rPr lang="en-US" dirty="0"/>
              <a:t> </a:t>
            </a:r>
            <a:r>
              <a:rPr lang="en-US" dirty="0" err="1"/>
              <a:t>imediat</a:t>
            </a:r>
            <a:r>
              <a:rPr lang="en-US" dirty="0"/>
              <a:t> </a:t>
            </a:r>
            <a:r>
              <a:rPr lang="en-US" dirty="0" err="1"/>
              <a:t>situatia</a:t>
            </a:r>
            <a:r>
              <a:rPr lang="en-US" dirty="0"/>
              <a:t> </a:t>
            </a:r>
            <a:r>
              <a:rPr lang="en-US" dirty="0" err="1"/>
              <a:t>aparuta</a:t>
            </a:r>
            <a:r>
              <a:rPr lang="en-US" dirty="0"/>
              <a:t>. </a:t>
            </a:r>
            <a:endParaRPr lang="en-US" b="1" dirty="0">
              <a:solidFill>
                <a:srgbClr val="FFFF00"/>
              </a:solidFill>
            </a:endParaRPr>
          </a:p>
          <a:p>
            <a:r>
              <a:rPr lang="en-US" b="1" dirty="0" err="1" smtClean="0"/>
              <a:t>Indicator:</a:t>
            </a:r>
            <a:r>
              <a:rPr lang="en-US" b="1" dirty="0" err="1"/>
              <a:t>km</a:t>
            </a:r>
            <a:r>
              <a:rPr lang="en-US" b="1" dirty="0"/>
              <a:t> </a:t>
            </a:r>
            <a:r>
              <a:rPr lang="en-US" b="1" dirty="0" err="1"/>
              <a:t>arteră</a:t>
            </a:r>
            <a:r>
              <a:rPr lang="en-US" b="1" dirty="0"/>
              <a:t> </a:t>
            </a:r>
            <a:r>
              <a:rPr lang="en-US" b="1" dirty="0" err="1"/>
              <a:t>salubrizați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9597315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1286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SALUBRIZARE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4922"/>
            <a:ext cx="10820400" cy="505376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50</a:t>
            </a:r>
            <a:r>
              <a:rPr lang="en-US" b="1" dirty="0" smtClean="0">
                <a:solidFill>
                  <a:srgbClr val="FFFF00"/>
                </a:solidFill>
              </a:rPr>
              <a:t> :</a:t>
            </a:r>
            <a:r>
              <a:rPr lang="en-US" b="1" dirty="0" err="1">
                <a:solidFill>
                  <a:srgbClr val="FFFF00"/>
                </a:solidFill>
              </a:rPr>
              <a:t>Proiectul</a:t>
            </a:r>
            <a:r>
              <a:rPr lang="en-US" b="1" dirty="0">
                <a:solidFill>
                  <a:srgbClr val="FFFF00"/>
                </a:solidFill>
              </a:rPr>
              <a:t> „</a:t>
            </a:r>
            <a:r>
              <a:rPr lang="en-US" b="1" dirty="0" err="1">
                <a:solidFill>
                  <a:srgbClr val="FFFF00"/>
                </a:solidFill>
              </a:rPr>
              <a:t>Soluţii</a:t>
            </a:r>
            <a:r>
              <a:rPr lang="en-US" b="1" dirty="0">
                <a:solidFill>
                  <a:srgbClr val="FFFF00"/>
                </a:solidFill>
              </a:rPr>
              <a:t> anti-</a:t>
            </a:r>
            <a:r>
              <a:rPr lang="en-US" b="1" dirty="0" err="1">
                <a:solidFill>
                  <a:srgbClr val="FFFF00"/>
                </a:solidFill>
              </a:rPr>
              <a:t>praf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municipiul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Bucureşti</a:t>
            </a:r>
            <a:r>
              <a:rPr lang="en-US" b="1" dirty="0" smtClean="0">
                <a:solidFill>
                  <a:srgbClr val="FFFF00"/>
                </a:solidFill>
              </a:rPr>
              <a:t>”</a:t>
            </a:r>
          </a:p>
          <a:p>
            <a:r>
              <a:rPr lang="en-US" dirty="0" err="1"/>
              <a:t>Proiectul</a:t>
            </a:r>
            <a:r>
              <a:rPr lang="en-US" dirty="0"/>
              <a:t> are </a:t>
            </a:r>
            <a:r>
              <a:rPr lang="en-US" dirty="0" err="1"/>
              <a:t>drept</a:t>
            </a:r>
            <a:r>
              <a:rPr lang="en-US" dirty="0"/>
              <a:t> </a:t>
            </a:r>
            <a:r>
              <a:rPr lang="en-US" dirty="0" err="1"/>
              <a:t>scop</a:t>
            </a:r>
            <a:r>
              <a:rPr lang="en-US" dirty="0"/>
              <a:t> </a:t>
            </a:r>
            <a:r>
              <a:rPr lang="en-US" dirty="0" err="1"/>
              <a:t>testarea</a:t>
            </a:r>
            <a:r>
              <a:rPr lang="en-US" dirty="0"/>
              <a:t>,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promovarea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metodologii</a:t>
            </a:r>
            <a:r>
              <a:rPr lang="en-US" dirty="0"/>
              <a:t> de </a:t>
            </a:r>
            <a:r>
              <a:rPr lang="en-US" dirty="0" err="1"/>
              <a:t>aplicare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carosabil</a:t>
            </a:r>
            <a:r>
              <a:rPr lang="en-US" dirty="0"/>
              <a:t> a </a:t>
            </a:r>
            <a:r>
              <a:rPr lang="en-US" dirty="0" err="1"/>
              <a:t>soluţiilor</a:t>
            </a:r>
            <a:r>
              <a:rPr lang="en-US" dirty="0"/>
              <a:t> anti-</a:t>
            </a:r>
            <a:r>
              <a:rPr lang="en-US" dirty="0" err="1"/>
              <a:t>praf</a:t>
            </a:r>
            <a:r>
              <a:rPr lang="en-US" dirty="0"/>
              <a:t>,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conducă</a:t>
            </a:r>
            <a:r>
              <a:rPr lang="en-US" dirty="0"/>
              <a:t> la </a:t>
            </a:r>
            <a:r>
              <a:rPr lang="en-US" dirty="0" err="1"/>
              <a:t>reducerea</a:t>
            </a:r>
            <a:r>
              <a:rPr lang="en-US" dirty="0"/>
              <a:t> </a:t>
            </a:r>
            <a:r>
              <a:rPr lang="en-US" dirty="0" err="1"/>
              <a:t>concentraţiilor</a:t>
            </a:r>
            <a:r>
              <a:rPr lang="en-US" dirty="0"/>
              <a:t> de </a:t>
            </a:r>
            <a:r>
              <a:rPr lang="en-US" dirty="0" err="1"/>
              <a:t>pulberi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suspensie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 smtClean="0"/>
              <a:t>Indicator:</a:t>
            </a:r>
            <a:r>
              <a:rPr lang="en-US" b="1" dirty="0" err="1"/>
              <a:t>trebuie</a:t>
            </a:r>
            <a:r>
              <a:rPr lang="en-US" b="1" dirty="0"/>
              <a:t> </a:t>
            </a:r>
            <a:r>
              <a:rPr lang="en-US" b="1" dirty="0" err="1"/>
              <a:t>luat</a:t>
            </a:r>
            <a:r>
              <a:rPr lang="en-US" b="1" dirty="0"/>
              <a:t> din </a:t>
            </a:r>
            <a:r>
              <a:rPr lang="en-US" b="1" dirty="0" err="1"/>
              <a:t>proiect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</a:p>
          <a:p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51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Obligarea </a:t>
            </a:r>
            <a:r>
              <a:rPr lang="en-US" b="1" dirty="0" err="1">
                <a:solidFill>
                  <a:srgbClr val="FFFF00"/>
                </a:solidFill>
              </a:rPr>
              <a:t>proprietarilor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imobile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terenuri</a:t>
            </a:r>
            <a:r>
              <a:rPr lang="en-US" b="1" dirty="0">
                <a:solidFill>
                  <a:srgbClr val="FFFF00"/>
                </a:solidFill>
              </a:rPr>
              <a:t> de a </a:t>
            </a:r>
            <a:r>
              <a:rPr lang="en-US" b="1" dirty="0" err="1">
                <a:solidFill>
                  <a:srgbClr val="FFFF00"/>
                </a:solidFill>
              </a:rPr>
              <a:t>mentine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curăţenia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faţa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proprietăţilor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emiterea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amenzi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cazul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nerespectării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/>
              <a:t>Este </a:t>
            </a:r>
            <a:r>
              <a:rPr lang="en-US" dirty="0" err="1"/>
              <a:t>reglementata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Ordonanta</a:t>
            </a:r>
            <a:r>
              <a:rPr lang="en-US" dirty="0"/>
              <a:t> 21/2002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gospodarirea</a:t>
            </a:r>
            <a:r>
              <a:rPr lang="en-US" dirty="0"/>
              <a:t> </a:t>
            </a:r>
            <a:r>
              <a:rPr lang="en-US" dirty="0" err="1"/>
              <a:t>localitatilor</a:t>
            </a:r>
            <a:r>
              <a:rPr lang="en-US" dirty="0"/>
              <a:t> urbane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rurale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HCGMB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aprobarea</a:t>
            </a:r>
            <a:r>
              <a:rPr lang="en-US" dirty="0"/>
              <a:t> </a:t>
            </a:r>
            <a:r>
              <a:rPr lang="en-US" dirty="0" err="1"/>
              <a:t>normelor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igienizare</a:t>
            </a:r>
            <a:r>
              <a:rPr lang="en-US" dirty="0"/>
              <a:t> ale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punerii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aplicare</a:t>
            </a:r>
            <a:r>
              <a:rPr lang="en-US" dirty="0"/>
              <a:t> a </a:t>
            </a:r>
            <a:r>
              <a:rPr lang="en-US" dirty="0" err="1"/>
              <a:t>responsabilităţii</a:t>
            </a:r>
            <a:r>
              <a:rPr lang="en-US" dirty="0"/>
              <a:t> </a:t>
            </a:r>
            <a:r>
              <a:rPr lang="en-US" dirty="0" err="1"/>
              <a:t>proprietarilor</a:t>
            </a:r>
            <a:r>
              <a:rPr lang="en-US" dirty="0"/>
              <a:t>/</a:t>
            </a:r>
            <a:r>
              <a:rPr lang="en-US" dirty="0" err="1"/>
              <a:t>asociaţiilor</a:t>
            </a:r>
            <a:r>
              <a:rPr lang="en-US" dirty="0"/>
              <a:t> de </a:t>
            </a:r>
            <a:r>
              <a:rPr lang="en-US" dirty="0" err="1"/>
              <a:t>locatari</a:t>
            </a:r>
            <a:r>
              <a:rPr lang="en-US" dirty="0"/>
              <a:t>, magazine, etc.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menţinerea</a:t>
            </a:r>
            <a:r>
              <a:rPr lang="en-US" dirty="0"/>
              <a:t> </a:t>
            </a:r>
            <a:r>
              <a:rPr lang="en-US" dirty="0" err="1"/>
              <a:t>curăţeniei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jurul</a:t>
            </a:r>
            <a:r>
              <a:rPr lang="en-US" dirty="0"/>
              <a:t> </a:t>
            </a:r>
            <a:r>
              <a:rPr lang="en-US" dirty="0" err="1"/>
              <a:t>imobilelor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amenzi</a:t>
            </a:r>
            <a:r>
              <a:rPr lang="en-US" b="1" dirty="0"/>
              <a:t> </a:t>
            </a:r>
            <a:r>
              <a:rPr lang="en-US" b="1" dirty="0" err="1"/>
              <a:t>aplicate</a:t>
            </a:r>
            <a:r>
              <a:rPr lang="en-US" b="1" dirty="0"/>
              <a:t> </a:t>
            </a:r>
            <a:r>
              <a:rPr lang="en-US" b="1" dirty="0" err="1"/>
              <a:t>pentru</a:t>
            </a:r>
            <a:r>
              <a:rPr lang="en-US" b="1" dirty="0"/>
              <a:t> </a:t>
            </a:r>
            <a:r>
              <a:rPr lang="en-US" b="1" dirty="0" err="1"/>
              <a:t>nerespectare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81837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50443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SALUBRIZARE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02500"/>
            <a:ext cx="10820400" cy="5016186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nr.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52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Interzicerea </a:t>
            </a:r>
            <a:r>
              <a:rPr lang="en-US" b="1" dirty="0" err="1">
                <a:solidFill>
                  <a:srgbClr val="FFFF00"/>
                </a:solidFill>
              </a:rPr>
              <a:t>arderii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deşeurilor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vegetale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şi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celor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menajere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în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curţile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proprii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/>
              <a:t>Este </a:t>
            </a:r>
            <a:r>
              <a:rPr lang="en-US" dirty="0" err="1"/>
              <a:t>reglementata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HCGMB 120/2010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aprobarea</a:t>
            </a:r>
            <a:r>
              <a:rPr lang="en-US" dirty="0"/>
              <a:t> </a:t>
            </a:r>
            <a:r>
              <a:rPr lang="en-US" dirty="0" err="1"/>
              <a:t>normelor</a:t>
            </a:r>
            <a:r>
              <a:rPr lang="en-US" dirty="0"/>
              <a:t> de </a:t>
            </a:r>
            <a:r>
              <a:rPr lang="en-US" dirty="0" err="1"/>
              <a:t>salubrizare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igienizare</a:t>
            </a:r>
            <a:r>
              <a:rPr lang="en-US" dirty="0"/>
              <a:t> ale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Reglementarea</a:t>
            </a:r>
            <a:r>
              <a:rPr lang="en-US" dirty="0"/>
              <a:t> </a:t>
            </a:r>
            <a:r>
              <a:rPr lang="en-US" dirty="0" err="1"/>
              <a:t>preluarii</a:t>
            </a:r>
            <a:r>
              <a:rPr lang="en-US" dirty="0"/>
              <a:t> </a:t>
            </a:r>
            <a:r>
              <a:rPr lang="en-US" dirty="0" err="1"/>
              <a:t>deseurilor</a:t>
            </a:r>
            <a:r>
              <a:rPr lang="en-US" dirty="0"/>
              <a:t> </a:t>
            </a:r>
            <a:r>
              <a:rPr lang="en-US" dirty="0" err="1"/>
              <a:t>vegetale</a:t>
            </a:r>
            <a:r>
              <a:rPr lang="en-US" dirty="0"/>
              <a:t> de la </a:t>
            </a:r>
            <a:r>
              <a:rPr lang="en-US" dirty="0" err="1"/>
              <a:t>populatie</a:t>
            </a:r>
            <a:r>
              <a:rPr lang="en-US" dirty="0"/>
              <a:t>. </a:t>
            </a:r>
            <a:r>
              <a:rPr lang="en-US" dirty="0" err="1"/>
              <a:t>Conștientizarea</a:t>
            </a:r>
            <a:r>
              <a:rPr lang="en-US" dirty="0"/>
              <a:t> </a:t>
            </a:r>
            <a:r>
              <a:rPr lang="en-US" dirty="0" err="1"/>
              <a:t>populației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respectării</a:t>
            </a:r>
            <a:r>
              <a:rPr lang="en-US" dirty="0"/>
              <a:t> </a:t>
            </a:r>
            <a:r>
              <a:rPr lang="en-US" dirty="0" err="1"/>
              <a:t>reglementărilor</a:t>
            </a:r>
            <a:r>
              <a:rPr lang="en-US" dirty="0"/>
              <a:t> </a:t>
            </a:r>
            <a:r>
              <a:rPr lang="en-US" dirty="0" err="1"/>
              <a:t>existente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amenzi</a:t>
            </a:r>
            <a:r>
              <a:rPr lang="en-US" b="1" dirty="0"/>
              <a:t> </a:t>
            </a:r>
            <a:r>
              <a:rPr lang="en-US" b="1" dirty="0" err="1"/>
              <a:t>aplicate</a:t>
            </a:r>
            <a:r>
              <a:rPr lang="en-US" b="1" dirty="0"/>
              <a:t> </a:t>
            </a:r>
            <a:r>
              <a:rPr lang="en-US" b="1" dirty="0" err="1"/>
              <a:t>pentru</a:t>
            </a:r>
            <a:r>
              <a:rPr lang="en-US" b="1" dirty="0"/>
              <a:t> </a:t>
            </a:r>
            <a:r>
              <a:rPr lang="en-US" b="1" dirty="0" err="1"/>
              <a:t>nerespectare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nr.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53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Obligatia </a:t>
            </a:r>
            <a:r>
              <a:rPr lang="en-US" b="1" dirty="0" err="1">
                <a:solidFill>
                  <a:srgbClr val="FFFF00"/>
                </a:solidFill>
              </a:rPr>
              <a:t>proprietarilor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animale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companie</a:t>
            </a:r>
            <a:r>
              <a:rPr lang="en-US" b="1" dirty="0">
                <a:solidFill>
                  <a:srgbClr val="FFFF00"/>
                </a:solidFill>
              </a:rPr>
              <a:t> de a face </a:t>
            </a:r>
            <a:r>
              <a:rPr lang="en-US" b="1" dirty="0" err="1">
                <a:solidFill>
                  <a:srgbClr val="FFFF00"/>
                </a:solidFill>
              </a:rPr>
              <a:t>curat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dupa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animale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Aplicarea</a:t>
            </a:r>
            <a:r>
              <a:rPr lang="en-US" dirty="0"/>
              <a:t> de </a:t>
            </a:r>
            <a:r>
              <a:rPr lang="en-US" dirty="0" err="1"/>
              <a:t>amenzi</a:t>
            </a:r>
            <a:r>
              <a:rPr lang="en-US" dirty="0"/>
              <a:t> </a:t>
            </a:r>
            <a:r>
              <a:rPr lang="en-US" dirty="0" err="1"/>
              <a:t>proprietarilor</a:t>
            </a:r>
            <a:r>
              <a:rPr lang="en-US" dirty="0"/>
              <a:t> de </a:t>
            </a:r>
            <a:r>
              <a:rPr lang="en-US" dirty="0" err="1"/>
              <a:t>animale</a:t>
            </a:r>
            <a:r>
              <a:rPr lang="en-US" dirty="0"/>
              <a:t> de </a:t>
            </a:r>
            <a:r>
              <a:rPr lang="en-US" dirty="0" err="1"/>
              <a:t>companie</a:t>
            </a:r>
            <a:r>
              <a:rPr lang="en-US" dirty="0"/>
              <a:t> in </a:t>
            </a:r>
            <a:r>
              <a:rPr lang="en-US" dirty="0" err="1"/>
              <a:t>caz</a:t>
            </a:r>
            <a:r>
              <a:rPr lang="en-US" dirty="0"/>
              <a:t> ca nu </a:t>
            </a:r>
            <a:r>
              <a:rPr lang="en-US" dirty="0" err="1"/>
              <a:t>curata</a:t>
            </a:r>
            <a:r>
              <a:rPr lang="en-US" dirty="0"/>
              <a:t> </a:t>
            </a:r>
            <a:r>
              <a:rPr lang="en-US" dirty="0" err="1"/>
              <a:t>excrementele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conform </a:t>
            </a:r>
            <a:r>
              <a:rPr lang="en-US" dirty="0" err="1"/>
              <a:t>prevederilr</a:t>
            </a:r>
            <a:r>
              <a:rPr lang="en-US" dirty="0"/>
              <a:t> </a:t>
            </a:r>
            <a:r>
              <a:rPr lang="en-US" dirty="0" err="1"/>
              <a:t>stabilite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HCGMB 120/2010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amenzi</a:t>
            </a:r>
            <a:r>
              <a:rPr lang="en-US" b="1" dirty="0"/>
              <a:t> </a:t>
            </a:r>
            <a:r>
              <a:rPr lang="en-US" b="1" dirty="0" err="1"/>
              <a:t>aplicate</a:t>
            </a:r>
            <a:r>
              <a:rPr lang="en-US" b="1" dirty="0"/>
              <a:t> </a:t>
            </a:r>
            <a:r>
              <a:rPr lang="en-US" b="1" dirty="0" err="1"/>
              <a:t>pentru</a:t>
            </a:r>
            <a:r>
              <a:rPr lang="en-US" b="1" dirty="0"/>
              <a:t> </a:t>
            </a:r>
            <a:r>
              <a:rPr lang="en-US" b="1" dirty="0" err="1"/>
              <a:t>nerespectare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315246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7549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SANTIERE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7656"/>
            <a:ext cx="10820400" cy="494103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54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Elaborare </a:t>
            </a:r>
            <a:r>
              <a:rPr lang="en-US" b="1" dirty="0" err="1">
                <a:solidFill>
                  <a:srgbClr val="FFFF00"/>
                </a:solidFill>
              </a:rPr>
              <a:t>ghid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bune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practici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managementul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calitatii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aerului</a:t>
            </a:r>
            <a:r>
              <a:rPr lang="en-US" b="1" dirty="0">
                <a:solidFill>
                  <a:srgbClr val="FFFF00"/>
                </a:solidFill>
              </a:rPr>
              <a:t> in </a:t>
            </a:r>
            <a:r>
              <a:rPr lang="en-US" b="1" dirty="0" err="1">
                <a:solidFill>
                  <a:srgbClr val="FFFF00"/>
                </a:solidFill>
              </a:rPr>
              <a:t>perimetrele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santierelor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 smtClean="0">
                <a:solidFill>
                  <a:srgbClr val="FFFF00"/>
                </a:solidFill>
              </a:rPr>
              <a:t>constructii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problematica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santierelor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ghid</a:t>
            </a:r>
            <a:r>
              <a:rPr lang="en-US" dirty="0"/>
              <a:t> de </a:t>
            </a:r>
            <a:r>
              <a:rPr lang="en-US" dirty="0" err="1"/>
              <a:t>bune</a:t>
            </a:r>
            <a:r>
              <a:rPr lang="en-US" dirty="0"/>
              <a:t> </a:t>
            </a:r>
            <a:r>
              <a:rPr lang="en-US" dirty="0" err="1"/>
              <a:t>practici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executarea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finalizarea</a:t>
            </a:r>
            <a:r>
              <a:rPr lang="en-US" dirty="0"/>
              <a:t> </a:t>
            </a:r>
            <a:r>
              <a:rPr lang="en-US" dirty="0" err="1"/>
              <a:t>lucrărilor</a:t>
            </a:r>
            <a:r>
              <a:rPr lang="en-US" dirty="0"/>
              <a:t> de </a:t>
            </a:r>
            <a:r>
              <a:rPr lang="en-US" dirty="0" err="1"/>
              <a:t>construcții</a:t>
            </a:r>
            <a:r>
              <a:rPr lang="en-US" dirty="0"/>
              <a:t> din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șantierelor</a:t>
            </a:r>
            <a:r>
              <a:rPr lang="en-US" dirty="0"/>
              <a:t>, 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cuprindă</a:t>
            </a:r>
            <a:r>
              <a:rPr lang="en-US" dirty="0"/>
              <a:t> </a:t>
            </a:r>
            <a:r>
              <a:rPr lang="en-US" dirty="0" err="1"/>
              <a:t>criterii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limitarea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de </a:t>
            </a:r>
            <a:r>
              <a:rPr lang="en-US" dirty="0" err="1"/>
              <a:t>poluanti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Finalizarea</a:t>
            </a:r>
            <a:r>
              <a:rPr lang="en-US" b="1" dirty="0"/>
              <a:t> </a:t>
            </a:r>
            <a:r>
              <a:rPr lang="en-US" b="1" dirty="0" err="1"/>
              <a:t>ghidului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Efectele: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55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Elaborarea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unui</a:t>
            </a:r>
            <a:r>
              <a:rPr lang="en-US" b="1" dirty="0">
                <a:solidFill>
                  <a:srgbClr val="FFFF00"/>
                </a:solidFill>
              </a:rPr>
              <a:t> plan de </a:t>
            </a:r>
            <a:r>
              <a:rPr lang="en-US" b="1" dirty="0" err="1">
                <a:solidFill>
                  <a:srgbClr val="FFFF00"/>
                </a:solidFill>
              </a:rPr>
              <a:t>calitatea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aerului</a:t>
            </a:r>
            <a:r>
              <a:rPr lang="en-US" b="1" dirty="0">
                <a:solidFill>
                  <a:srgbClr val="FFFF00"/>
                </a:solidFill>
              </a:rPr>
              <a:t> la </a:t>
            </a:r>
            <a:r>
              <a:rPr lang="en-US" b="1" dirty="0" err="1">
                <a:solidFill>
                  <a:srgbClr val="FFFF00"/>
                </a:solidFill>
              </a:rPr>
              <a:t>nivelul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fiecarui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santiere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urmaeaza</a:t>
            </a:r>
            <a:r>
              <a:rPr lang="en-US" b="1" dirty="0">
                <a:solidFill>
                  <a:srgbClr val="FFFF00"/>
                </a:solidFill>
              </a:rPr>
              <a:t> a fi </a:t>
            </a:r>
            <a:r>
              <a:rPr lang="en-US" b="1" dirty="0" err="1">
                <a:solidFill>
                  <a:srgbClr val="FFFF00"/>
                </a:solidFill>
              </a:rPr>
              <a:t>deschis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avand</a:t>
            </a:r>
            <a:r>
              <a:rPr lang="en-US" b="1" dirty="0">
                <a:solidFill>
                  <a:srgbClr val="FFFF00"/>
                </a:solidFill>
              </a:rPr>
              <a:t> la </a:t>
            </a:r>
            <a:r>
              <a:rPr lang="en-US" b="1" dirty="0" err="1">
                <a:solidFill>
                  <a:srgbClr val="FFFF00"/>
                </a:solidFill>
              </a:rPr>
              <a:t>baza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ghidul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buna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practica</a:t>
            </a:r>
            <a:r>
              <a:rPr lang="en-US" b="1" dirty="0">
                <a:solidFill>
                  <a:srgbClr val="FFFF00"/>
                </a:solidFill>
              </a:rPr>
              <a:t>.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ghidului</a:t>
            </a:r>
            <a:r>
              <a:rPr lang="en-US" dirty="0"/>
              <a:t>,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antreprenor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obligat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prezinte</a:t>
            </a:r>
            <a:r>
              <a:rPr lang="en-US" dirty="0"/>
              <a:t> un plan de </a:t>
            </a:r>
            <a:r>
              <a:rPr lang="en-US" dirty="0" err="1"/>
              <a:t>gestionare</a:t>
            </a:r>
            <a:r>
              <a:rPr lang="en-US" dirty="0"/>
              <a:t> a CA specific </a:t>
            </a:r>
            <a:r>
              <a:rPr lang="en-US" dirty="0" err="1"/>
              <a:t>fiecarui</a:t>
            </a:r>
            <a:r>
              <a:rPr lang="en-US" dirty="0"/>
              <a:t> </a:t>
            </a:r>
            <a:r>
              <a:rPr lang="en-US" dirty="0" err="1"/>
              <a:t>santier</a:t>
            </a:r>
            <a:r>
              <a:rPr lang="en-US" dirty="0"/>
              <a:t> in parte </a:t>
            </a:r>
            <a:r>
              <a:rPr lang="en-US" dirty="0" err="1"/>
              <a:t>si</a:t>
            </a:r>
            <a:r>
              <a:rPr lang="en-US" dirty="0"/>
              <a:t> care </a:t>
            </a:r>
            <a:r>
              <a:rPr lang="en-US" dirty="0" err="1"/>
              <a:t>va</a:t>
            </a:r>
            <a:r>
              <a:rPr lang="en-US" dirty="0"/>
              <a:t> include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putin</a:t>
            </a:r>
            <a:r>
              <a:rPr lang="en-US" dirty="0"/>
              <a:t> </a:t>
            </a:r>
            <a:r>
              <a:rPr lang="en-US" dirty="0" err="1"/>
              <a:t>masurile</a:t>
            </a:r>
            <a:r>
              <a:rPr lang="en-US" dirty="0"/>
              <a:t> </a:t>
            </a:r>
            <a:r>
              <a:rPr lang="en-US" dirty="0" err="1"/>
              <a:t>prevazute</a:t>
            </a:r>
            <a:r>
              <a:rPr lang="en-US" dirty="0"/>
              <a:t> in </a:t>
            </a:r>
            <a:r>
              <a:rPr lang="en-US" dirty="0" err="1"/>
              <a:t>ghid</a:t>
            </a:r>
            <a:r>
              <a:rPr lang="en-US" dirty="0"/>
              <a:t>. </a:t>
            </a:r>
            <a:r>
              <a:rPr lang="en-US" dirty="0" err="1"/>
              <a:t>Planul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cuprinde</a:t>
            </a:r>
            <a:r>
              <a:rPr lang="en-US" dirty="0"/>
              <a:t> de </a:t>
            </a:r>
            <a:r>
              <a:rPr lang="en-US" dirty="0" err="1"/>
              <a:t>asemenea</a:t>
            </a:r>
            <a:r>
              <a:rPr lang="en-US" dirty="0"/>
              <a:t> </a:t>
            </a:r>
            <a:r>
              <a:rPr lang="en-US" dirty="0" err="1"/>
              <a:t>descrierea</a:t>
            </a:r>
            <a:r>
              <a:rPr lang="en-US" dirty="0"/>
              <a:t> </a:t>
            </a:r>
            <a:r>
              <a:rPr lang="en-US" dirty="0" err="1"/>
              <a:t>lucrarilor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efectuate</a:t>
            </a:r>
            <a:r>
              <a:rPr lang="en-US" dirty="0"/>
              <a:t>, date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dimensiunea</a:t>
            </a:r>
            <a:r>
              <a:rPr lang="en-US" dirty="0"/>
              <a:t> </a:t>
            </a:r>
            <a:r>
              <a:rPr lang="en-US" dirty="0" err="1"/>
              <a:t>activitatii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volume de </a:t>
            </a:r>
            <a:r>
              <a:rPr lang="en-US" dirty="0" err="1"/>
              <a:t>lucrari</a:t>
            </a:r>
            <a:r>
              <a:rPr lang="en-US" dirty="0"/>
              <a:t>, </a:t>
            </a:r>
            <a:r>
              <a:rPr lang="en-US" dirty="0" err="1"/>
              <a:t>numarul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tipul</a:t>
            </a:r>
            <a:r>
              <a:rPr lang="en-US" dirty="0"/>
              <a:t> de </a:t>
            </a:r>
            <a:r>
              <a:rPr lang="en-US" dirty="0" err="1"/>
              <a:t>echipamente</a:t>
            </a:r>
            <a:r>
              <a:rPr lang="en-US" dirty="0"/>
              <a:t> </a:t>
            </a:r>
            <a:r>
              <a:rPr lang="en-US" dirty="0" err="1"/>
              <a:t>utilizate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activitati</a:t>
            </a:r>
            <a:r>
              <a:rPr lang="en-US" dirty="0"/>
              <a:t> (</a:t>
            </a:r>
            <a:r>
              <a:rPr lang="en-US" dirty="0" err="1"/>
              <a:t>aprovizionare</a:t>
            </a:r>
            <a:r>
              <a:rPr lang="en-US" dirty="0"/>
              <a:t>/</a:t>
            </a:r>
            <a:r>
              <a:rPr lang="en-US" dirty="0" err="1"/>
              <a:t>stocare</a:t>
            </a:r>
            <a:r>
              <a:rPr lang="en-US" dirty="0"/>
              <a:t> </a:t>
            </a:r>
            <a:r>
              <a:rPr lang="en-US" dirty="0" err="1"/>
              <a:t>materii</a:t>
            </a:r>
            <a:r>
              <a:rPr lang="en-US" dirty="0"/>
              <a:t> prime, </a:t>
            </a:r>
            <a:r>
              <a:rPr lang="en-US" dirty="0" err="1"/>
              <a:t>sapaturi</a:t>
            </a:r>
            <a:r>
              <a:rPr lang="en-US" dirty="0"/>
              <a:t>, </a:t>
            </a:r>
            <a:r>
              <a:rPr lang="en-US" dirty="0" err="1"/>
              <a:t>umpluturi</a:t>
            </a:r>
            <a:r>
              <a:rPr lang="en-US" dirty="0"/>
              <a:t>, </a:t>
            </a:r>
            <a:r>
              <a:rPr lang="en-US" dirty="0" err="1"/>
              <a:t>executare</a:t>
            </a:r>
            <a:r>
              <a:rPr lang="en-US" dirty="0"/>
              <a:t> </a:t>
            </a:r>
            <a:r>
              <a:rPr lang="en-US" dirty="0" err="1"/>
              <a:t>constructie</a:t>
            </a:r>
            <a:r>
              <a:rPr lang="en-US" dirty="0"/>
              <a:t>, </a:t>
            </a:r>
            <a:r>
              <a:rPr lang="en-US" dirty="0" err="1"/>
              <a:t>lucrari</a:t>
            </a:r>
            <a:r>
              <a:rPr lang="en-US" dirty="0"/>
              <a:t> de </a:t>
            </a:r>
            <a:r>
              <a:rPr lang="en-US" dirty="0" err="1"/>
              <a:t>demolare</a:t>
            </a:r>
            <a:r>
              <a:rPr lang="en-US" dirty="0"/>
              <a:t>), </a:t>
            </a:r>
            <a:r>
              <a:rPr lang="en-US" dirty="0" err="1"/>
              <a:t>graficul</a:t>
            </a:r>
            <a:r>
              <a:rPr lang="en-US" dirty="0"/>
              <a:t> de </a:t>
            </a:r>
            <a:r>
              <a:rPr lang="en-US" dirty="0" err="1"/>
              <a:t>executie</a:t>
            </a:r>
            <a:r>
              <a:rPr lang="en-US" dirty="0"/>
              <a:t>, </a:t>
            </a:r>
            <a:r>
              <a:rPr lang="en-US" dirty="0" err="1"/>
              <a:t>masurile</a:t>
            </a:r>
            <a:r>
              <a:rPr lang="en-US" dirty="0"/>
              <a:t> de </a:t>
            </a:r>
            <a:r>
              <a:rPr lang="en-US" dirty="0" err="1"/>
              <a:t>reducere</a:t>
            </a:r>
            <a:r>
              <a:rPr lang="en-US" dirty="0"/>
              <a:t> a </a:t>
            </a:r>
            <a:r>
              <a:rPr lang="en-US" dirty="0" err="1"/>
              <a:t>emisiilor</a:t>
            </a:r>
            <a:r>
              <a:rPr lang="en-US" dirty="0"/>
              <a:t> de </a:t>
            </a:r>
            <a:r>
              <a:rPr lang="en-US" dirty="0" err="1"/>
              <a:t>poluanti</a:t>
            </a:r>
            <a:r>
              <a:rPr lang="en-US" dirty="0"/>
              <a:t> in </a:t>
            </a:r>
            <a:r>
              <a:rPr lang="en-US" dirty="0" err="1"/>
              <a:t>aer</a:t>
            </a:r>
            <a:r>
              <a:rPr lang="en-US" dirty="0"/>
              <a:t>, </a:t>
            </a:r>
            <a:r>
              <a:rPr lang="en-US" dirty="0" err="1"/>
              <a:t>responsabilitati</a:t>
            </a:r>
            <a:r>
              <a:rPr lang="en-US" dirty="0"/>
              <a:t>. </a:t>
            </a:r>
            <a:r>
              <a:rPr lang="en-US" dirty="0" err="1"/>
              <a:t>Planul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impus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Certificatul</a:t>
            </a:r>
            <a:r>
              <a:rPr lang="en-US" dirty="0"/>
              <a:t> de Urbanism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Autorizatia</a:t>
            </a:r>
            <a:r>
              <a:rPr lang="en-US" dirty="0"/>
              <a:t> de </a:t>
            </a:r>
            <a:r>
              <a:rPr lang="en-US" dirty="0" err="1"/>
              <a:t>Construire</a:t>
            </a:r>
            <a:r>
              <a:rPr lang="en-US" dirty="0"/>
              <a:t>/</a:t>
            </a:r>
            <a:r>
              <a:rPr lang="en-US" dirty="0" err="1"/>
              <a:t>Desfiintare</a:t>
            </a:r>
            <a:r>
              <a:rPr lang="en-US" dirty="0"/>
              <a:t>/</a:t>
            </a:r>
            <a:r>
              <a:rPr lang="en-US" dirty="0" err="1"/>
              <a:t>Demolare</a:t>
            </a:r>
            <a:r>
              <a:rPr lang="en-US" dirty="0"/>
              <a:t>, </a:t>
            </a:r>
            <a:r>
              <a:rPr lang="en-US" dirty="0" err="1"/>
              <a:t>inclusiv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activitatile</a:t>
            </a:r>
            <a:r>
              <a:rPr lang="en-US" dirty="0"/>
              <a:t> de </a:t>
            </a:r>
            <a:r>
              <a:rPr lang="en-US" dirty="0" err="1"/>
              <a:t>construire</a:t>
            </a:r>
            <a:r>
              <a:rPr lang="en-US" dirty="0"/>
              <a:t>/</a:t>
            </a:r>
            <a:r>
              <a:rPr lang="en-US" dirty="0" err="1"/>
              <a:t>demolare</a:t>
            </a:r>
            <a:r>
              <a:rPr lang="en-US" dirty="0"/>
              <a:t> ale PMB. </a:t>
            </a:r>
            <a:endParaRPr lang="en-US" dirty="0" smtClean="0"/>
          </a:p>
          <a:p>
            <a:pPr algn="just"/>
            <a:r>
              <a:rPr lang="en-US" b="1" dirty="0" smtClean="0"/>
              <a:t>Indicator :</a:t>
            </a:r>
            <a:r>
              <a:rPr lang="nn-NO" b="1" dirty="0"/>
              <a:t>nr planuri de gestionare/nr santiere </a:t>
            </a:r>
            <a:endParaRPr lang="nn-NO" b="1" dirty="0" smtClean="0"/>
          </a:p>
          <a:p>
            <a:pPr algn="just"/>
            <a:r>
              <a:rPr lang="nn-NO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Planul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CA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viza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activitati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precum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săpături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umpluturi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manevrări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pământ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materiale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construcţii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eroziune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eoliană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etc. Se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considera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aplicarea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unor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măsuri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eficiente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precum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stropirea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apă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platformelor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lucru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drumurilor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acces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perioadele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lipsite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precipitaţii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spălarea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roţilor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autovehiculelor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ieşirea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şantier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evitarea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activităţilor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încărcare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descărcare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autovehiculelor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materiale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generatoare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praf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în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perioadele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vânt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viteze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peste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3 m/s,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limitarea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ariilor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perturbate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jurul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platformelor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etc. Se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estimează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o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aproximativ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50 %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valorilor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activitati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sus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mentionate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5164319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7549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SANTIERE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39868"/>
            <a:ext cx="10820400" cy="5461348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56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Elaborarea </a:t>
            </a:r>
            <a:r>
              <a:rPr lang="en-US" b="1" dirty="0" err="1">
                <a:solidFill>
                  <a:srgbClr val="FFFF00"/>
                </a:solidFill>
              </a:rPr>
              <a:t>planurilor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pentru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activitatea</a:t>
            </a:r>
            <a:r>
              <a:rPr lang="en-US" b="1" dirty="0">
                <a:solidFill>
                  <a:srgbClr val="FFFF00"/>
                </a:solidFill>
              </a:rPr>
              <a:t> de control a </a:t>
            </a:r>
            <a:r>
              <a:rPr lang="en-US" b="1" dirty="0" err="1">
                <a:solidFill>
                  <a:srgbClr val="FFFF00"/>
                </a:solidFill>
              </a:rPr>
              <a:t>santierelor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constructii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santier</a:t>
            </a:r>
            <a:r>
              <a:rPr lang="en-US" dirty="0"/>
              <a:t> </a:t>
            </a:r>
            <a:r>
              <a:rPr lang="en-US" dirty="0" err="1"/>
              <a:t>primaria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intocmi</a:t>
            </a:r>
            <a:r>
              <a:rPr lang="en-US" dirty="0"/>
              <a:t> un plan de control in </a:t>
            </a:r>
            <a:r>
              <a:rPr lang="en-US" dirty="0" err="1"/>
              <a:t>functie</a:t>
            </a:r>
            <a:r>
              <a:rPr lang="en-US" dirty="0"/>
              <a:t> de </a:t>
            </a:r>
            <a:r>
              <a:rPr lang="en-US" dirty="0" err="1"/>
              <a:t>graficul</a:t>
            </a:r>
            <a:r>
              <a:rPr lang="en-US" dirty="0"/>
              <a:t> de </a:t>
            </a:r>
            <a:r>
              <a:rPr lang="en-US" dirty="0" err="1"/>
              <a:t>lucrari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santierul</a:t>
            </a:r>
            <a:r>
              <a:rPr lang="en-US" dirty="0"/>
              <a:t> </a:t>
            </a:r>
            <a:r>
              <a:rPr lang="en-US" dirty="0" err="1"/>
              <a:t>respectiv</a:t>
            </a:r>
            <a:r>
              <a:rPr lang="en-US" dirty="0"/>
              <a:t>. </a:t>
            </a:r>
            <a:r>
              <a:rPr lang="en-US" dirty="0" err="1"/>
              <a:t>Planul</a:t>
            </a:r>
            <a:r>
              <a:rPr lang="en-US" dirty="0"/>
              <a:t> de control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actualizat</a:t>
            </a:r>
            <a:r>
              <a:rPr lang="en-US" dirty="0"/>
              <a:t> permanent </a:t>
            </a:r>
            <a:r>
              <a:rPr lang="en-US" dirty="0" err="1"/>
              <a:t>luand</a:t>
            </a:r>
            <a:r>
              <a:rPr lang="en-US" dirty="0"/>
              <a:t> in </a:t>
            </a:r>
            <a:r>
              <a:rPr lang="en-US" dirty="0" err="1"/>
              <a:t>considerare</a:t>
            </a:r>
            <a:r>
              <a:rPr lang="en-US" dirty="0"/>
              <a:t> </a:t>
            </a:r>
            <a:r>
              <a:rPr lang="en-US" dirty="0" err="1"/>
              <a:t>eventualele</a:t>
            </a:r>
            <a:r>
              <a:rPr lang="en-US" dirty="0"/>
              <a:t> </a:t>
            </a:r>
            <a:r>
              <a:rPr lang="en-US" dirty="0" err="1"/>
              <a:t>modificari</a:t>
            </a:r>
            <a:r>
              <a:rPr lang="en-US" dirty="0"/>
              <a:t> ale </a:t>
            </a:r>
            <a:r>
              <a:rPr lang="en-US" dirty="0" err="1"/>
              <a:t>perioadelor</a:t>
            </a:r>
            <a:r>
              <a:rPr lang="en-US" dirty="0"/>
              <a:t> de </a:t>
            </a:r>
            <a:r>
              <a:rPr lang="en-US" dirty="0" err="1"/>
              <a:t>executie</a:t>
            </a:r>
            <a:r>
              <a:rPr lang="en-US" dirty="0"/>
              <a:t> a </a:t>
            </a:r>
            <a:r>
              <a:rPr lang="en-US" dirty="0" err="1"/>
              <a:t>lucrarilor</a:t>
            </a:r>
            <a:r>
              <a:rPr lang="en-US" dirty="0"/>
              <a:t> de </a:t>
            </a:r>
            <a:r>
              <a:rPr lang="en-US" dirty="0" err="1"/>
              <a:t>construire</a:t>
            </a:r>
            <a:r>
              <a:rPr lang="en-US" dirty="0"/>
              <a:t>.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aplicării</a:t>
            </a:r>
            <a:r>
              <a:rPr lang="en-US" dirty="0"/>
              <a:t>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colaborare</a:t>
            </a:r>
            <a:r>
              <a:rPr lang="en-US" dirty="0"/>
              <a:t> cu GNM. </a:t>
            </a:r>
            <a:endParaRPr lang="en-US" dirty="0" smtClean="0"/>
          </a:p>
          <a:p>
            <a:pPr algn="just"/>
            <a:r>
              <a:rPr lang="en-US" b="1" dirty="0" smtClean="0"/>
              <a:t>Indicator: nr</a:t>
            </a:r>
            <a:r>
              <a:rPr lang="en-US" b="1" dirty="0"/>
              <a:t>. </a:t>
            </a:r>
            <a:r>
              <a:rPr lang="en-US" b="1" dirty="0" err="1"/>
              <a:t>controale</a:t>
            </a:r>
            <a:r>
              <a:rPr lang="en-US" b="1" dirty="0"/>
              <a:t> </a:t>
            </a:r>
            <a:r>
              <a:rPr lang="en-US" b="1" dirty="0" err="1"/>
              <a:t>efectuate</a:t>
            </a:r>
            <a:r>
              <a:rPr lang="en-US" b="1" dirty="0"/>
              <a:t>/nr </a:t>
            </a:r>
            <a:r>
              <a:rPr lang="en-US" b="1" dirty="0" err="1"/>
              <a:t>controale</a:t>
            </a:r>
            <a:r>
              <a:rPr lang="en-US" b="1" dirty="0"/>
              <a:t> </a:t>
            </a:r>
            <a:r>
              <a:rPr lang="en-US" b="1" dirty="0" err="1"/>
              <a:t>planificate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nr </a:t>
            </a:r>
            <a:r>
              <a:rPr lang="en-US" b="1" dirty="0" err="1"/>
              <a:t>amenzi</a:t>
            </a:r>
            <a:r>
              <a:rPr lang="en-US" b="1" dirty="0"/>
              <a:t> </a:t>
            </a:r>
            <a:r>
              <a:rPr lang="en-US" b="1" dirty="0" err="1"/>
              <a:t>aplicate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certitudine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necuantificabila</a:t>
            </a:r>
            <a:endParaRPr lang="en-US" b="1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57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Managementul </a:t>
            </a:r>
            <a:r>
              <a:rPr lang="en-US" b="1" dirty="0" err="1">
                <a:solidFill>
                  <a:srgbClr val="FFFF00"/>
                </a:solidFill>
              </a:rPr>
              <a:t>activităţilor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construcţie</a:t>
            </a:r>
            <a:r>
              <a:rPr lang="en-US" b="1" dirty="0">
                <a:solidFill>
                  <a:srgbClr val="FFFF00"/>
                </a:solidFill>
              </a:rPr>
              <a:t>/</a:t>
            </a:r>
            <a:r>
              <a:rPr lang="en-US" b="1" dirty="0" err="1">
                <a:solidFill>
                  <a:srgbClr val="FFFF00"/>
                </a:solidFill>
              </a:rPr>
              <a:t>lucrarilor</a:t>
            </a:r>
            <a:r>
              <a:rPr lang="en-US" b="1" dirty="0">
                <a:solidFill>
                  <a:srgbClr val="FFFF00"/>
                </a:solidFill>
              </a:rPr>
              <a:t> urbane </a:t>
            </a:r>
            <a:r>
              <a:rPr lang="en-US" b="1" dirty="0" err="1">
                <a:solidFill>
                  <a:srgbClr val="FFFF00"/>
                </a:solidFill>
              </a:rPr>
              <a:t>mai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noi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mai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vechi</a:t>
            </a:r>
            <a:r>
              <a:rPr lang="en-US" b="1" dirty="0">
                <a:solidFill>
                  <a:srgbClr val="FFFF00"/>
                </a:solidFill>
              </a:rPr>
              <a:t> ale </a:t>
            </a:r>
            <a:r>
              <a:rPr lang="en-US" b="1" dirty="0" err="1">
                <a:solidFill>
                  <a:srgbClr val="FFFF00"/>
                </a:solidFill>
              </a:rPr>
              <a:t>primariilor</a:t>
            </a:r>
            <a:r>
              <a:rPr lang="en-US" b="1" dirty="0">
                <a:solidFill>
                  <a:srgbClr val="FFFF00"/>
                </a:solidFill>
              </a:rPr>
              <a:t>.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endParaRPr lang="en-US" b="1" i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Elaborarea</a:t>
            </a:r>
            <a:r>
              <a:rPr lang="en-US" dirty="0"/>
              <a:t> de </a:t>
            </a:r>
            <a:r>
              <a:rPr lang="en-US" dirty="0" err="1"/>
              <a:t>programe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eșalonarea</a:t>
            </a:r>
            <a:r>
              <a:rPr lang="en-US" dirty="0"/>
              <a:t> </a:t>
            </a:r>
            <a:r>
              <a:rPr lang="en-US" dirty="0" err="1"/>
              <a:t>lucrărilor</a:t>
            </a:r>
            <a:r>
              <a:rPr lang="en-US" dirty="0"/>
              <a:t> urbane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prioritizarea</a:t>
            </a:r>
            <a:r>
              <a:rPr lang="en-US" dirty="0"/>
              <a:t> </a:t>
            </a:r>
            <a:r>
              <a:rPr lang="en-US" dirty="0" err="1"/>
              <a:t>finalizării</a:t>
            </a:r>
            <a:r>
              <a:rPr lang="en-US" dirty="0"/>
              <a:t> </a:t>
            </a:r>
            <a:r>
              <a:rPr lang="en-US" dirty="0" err="1"/>
              <a:t>lucrărilor</a:t>
            </a:r>
            <a:r>
              <a:rPr lang="en-US" dirty="0"/>
              <a:t> </a:t>
            </a:r>
            <a:r>
              <a:rPr lang="en-US" dirty="0" err="1"/>
              <a:t>față</a:t>
            </a:r>
            <a:r>
              <a:rPr lang="en-US" dirty="0"/>
              <a:t> de </a:t>
            </a:r>
            <a:r>
              <a:rPr lang="en-US" dirty="0" err="1"/>
              <a:t>inițierea</a:t>
            </a:r>
            <a:r>
              <a:rPr lang="en-US" dirty="0"/>
              <a:t> </a:t>
            </a:r>
            <a:r>
              <a:rPr lang="en-US" dirty="0" err="1"/>
              <a:t>altora</a:t>
            </a:r>
            <a:r>
              <a:rPr lang="en-US" dirty="0"/>
              <a:t> </a:t>
            </a:r>
            <a:r>
              <a:rPr lang="en-US" dirty="0" err="1"/>
              <a:t>noi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in </a:t>
            </a:r>
            <a:r>
              <a:rPr lang="en-US" dirty="0" err="1"/>
              <a:t>functie</a:t>
            </a:r>
            <a:r>
              <a:rPr lang="en-US" dirty="0"/>
              <a:t> de </a:t>
            </a:r>
            <a:r>
              <a:rPr lang="en-US" dirty="0" err="1"/>
              <a:t>faza</a:t>
            </a:r>
            <a:r>
              <a:rPr lang="en-US" dirty="0"/>
              <a:t> de </a:t>
            </a:r>
            <a:r>
              <a:rPr lang="en-US" dirty="0" err="1"/>
              <a:t>executie</a:t>
            </a:r>
            <a:r>
              <a:rPr lang="en-US" dirty="0"/>
              <a:t> in care se </a:t>
            </a:r>
            <a:r>
              <a:rPr lang="en-US" dirty="0" err="1"/>
              <a:t>afla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Urmărirea</a:t>
            </a:r>
            <a:r>
              <a:rPr lang="en-US" dirty="0"/>
              <a:t> </a:t>
            </a:r>
            <a:r>
              <a:rPr lang="en-US" dirty="0" err="1"/>
              <a:t>respectării</a:t>
            </a:r>
            <a:r>
              <a:rPr lang="en-US" dirty="0"/>
              <a:t> </a:t>
            </a:r>
            <a:r>
              <a:rPr lang="en-US" dirty="0" err="1"/>
              <a:t>graficului</a:t>
            </a:r>
            <a:r>
              <a:rPr lang="en-US" dirty="0"/>
              <a:t> de </a:t>
            </a:r>
            <a:r>
              <a:rPr lang="en-US" dirty="0" err="1"/>
              <a:t>lucru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activitățile</a:t>
            </a:r>
            <a:r>
              <a:rPr lang="en-US" dirty="0"/>
              <a:t> de </a:t>
            </a:r>
            <a:r>
              <a:rPr lang="en-US" dirty="0" err="1"/>
              <a:t>construcții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-un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 de </a:t>
            </a:r>
            <a:r>
              <a:rPr lang="en-US" dirty="0" err="1"/>
              <a:t>inspecţie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control a </a:t>
            </a:r>
            <a:r>
              <a:rPr lang="en-US" dirty="0" err="1"/>
              <a:t>şantierelor</a:t>
            </a:r>
            <a:r>
              <a:rPr lang="en-US" dirty="0"/>
              <a:t> de </a:t>
            </a:r>
            <a:r>
              <a:rPr lang="en-US" dirty="0" err="1"/>
              <a:t>construcţie</a:t>
            </a:r>
            <a:r>
              <a:rPr lang="en-US" dirty="0"/>
              <a:t> </a:t>
            </a:r>
            <a:r>
              <a:rPr lang="en-US" dirty="0" err="1"/>
              <a:t>deschise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Bucureşti</a:t>
            </a:r>
            <a:r>
              <a:rPr lang="en-US" dirty="0"/>
              <a:t>. </a:t>
            </a:r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aplicatii</a:t>
            </a:r>
            <a:r>
              <a:rPr lang="en-US" dirty="0"/>
              <a:t> WEB,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se </a:t>
            </a:r>
            <a:r>
              <a:rPr lang="en-US" dirty="0" err="1"/>
              <a:t>poata</a:t>
            </a:r>
            <a:r>
              <a:rPr lang="en-US" dirty="0"/>
              <a:t> </a:t>
            </a:r>
            <a:r>
              <a:rPr lang="en-US" dirty="0" err="1"/>
              <a:t>urmari</a:t>
            </a:r>
            <a:r>
              <a:rPr lang="en-US" dirty="0"/>
              <a:t> </a:t>
            </a:r>
            <a:r>
              <a:rPr lang="en-US" dirty="0" err="1"/>
              <a:t>stadiul</a:t>
            </a:r>
            <a:r>
              <a:rPr lang="en-US" dirty="0"/>
              <a:t> </a:t>
            </a:r>
            <a:r>
              <a:rPr lang="en-US" dirty="0" err="1"/>
              <a:t>desfasurarii</a:t>
            </a:r>
            <a:r>
              <a:rPr lang="en-US" dirty="0"/>
              <a:t> </a:t>
            </a:r>
            <a:r>
              <a:rPr lang="en-US" dirty="0" err="1"/>
              <a:t>lucrarilor</a:t>
            </a:r>
            <a:r>
              <a:rPr lang="en-US" dirty="0"/>
              <a:t> de </a:t>
            </a:r>
            <a:r>
              <a:rPr lang="en-US" dirty="0" err="1"/>
              <a:t>constructii</a:t>
            </a:r>
            <a:r>
              <a:rPr lang="en-US" dirty="0"/>
              <a:t> la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fiecarui</a:t>
            </a:r>
            <a:r>
              <a:rPr lang="en-US" dirty="0"/>
              <a:t> </a:t>
            </a:r>
            <a:r>
              <a:rPr lang="en-US" dirty="0" err="1"/>
              <a:t>santier</a:t>
            </a:r>
            <a:r>
              <a:rPr lang="en-US" dirty="0"/>
              <a:t>. </a:t>
            </a:r>
            <a:r>
              <a:rPr lang="en-US" dirty="0" err="1"/>
              <a:t>Fiecare</a:t>
            </a:r>
            <a:r>
              <a:rPr lang="en-US" dirty="0"/>
              <a:t> constructor 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identifica</a:t>
            </a:r>
            <a:r>
              <a:rPr lang="en-US" dirty="0"/>
              <a:t> in </a:t>
            </a:r>
            <a:r>
              <a:rPr lang="en-US" dirty="0" err="1"/>
              <a:t>aplicatie</a:t>
            </a:r>
            <a:r>
              <a:rPr lang="en-US" dirty="0"/>
              <a:t> in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deschiderii</a:t>
            </a:r>
            <a:r>
              <a:rPr lang="en-US" dirty="0"/>
              <a:t> </a:t>
            </a:r>
            <a:r>
              <a:rPr lang="en-US" dirty="0" err="1"/>
              <a:t>santierului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actualiza</a:t>
            </a:r>
            <a:r>
              <a:rPr lang="en-US" dirty="0"/>
              <a:t> periodic </a:t>
            </a:r>
            <a:r>
              <a:rPr lang="en-US" dirty="0" err="1"/>
              <a:t>stadiul</a:t>
            </a:r>
            <a:r>
              <a:rPr lang="en-US" dirty="0"/>
              <a:t> de </a:t>
            </a:r>
            <a:r>
              <a:rPr lang="en-US" dirty="0" err="1"/>
              <a:t>executie</a:t>
            </a:r>
            <a:r>
              <a:rPr lang="en-US" dirty="0"/>
              <a:t> al </a:t>
            </a:r>
            <a:r>
              <a:rPr lang="en-US" dirty="0" err="1"/>
              <a:t>lucrarilor</a:t>
            </a:r>
            <a:r>
              <a:rPr lang="en-US" dirty="0"/>
              <a:t>. In </a:t>
            </a:r>
            <a:r>
              <a:rPr lang="en-US" dirty="0" err="1"/>
              <a:t>acest</a:t>
            </a:r>
            <a:r>
              <a:rPr lang="en-US" dirty="0"/>
              <a:t> mod </a:t>
            </a:r>
            <a:r>
              <a:rPr lang="en-US" dirty="0" err="1"/>
              <a:t>corpul</a:t>
            </a:r>
            <a:r>
              <a:rPr lang="en-US" dirty="0"/>
              <a:t> de control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urmari</a:t>
            </a:r>
            <a:r>
              <a:rPr lang="en-US" dirty="0"/>
              <a:t> </a:t>
            </a:r>
            <a:r>
              <a:rPr lang="en-US" dirty="0" err="1"/>
              <a:t>eficient</a:t>
            </a:r>
            <a:r>
              <a:rPr lang="en-US" dirty="0"/>
              <a:t> </a:t>
            </a:r>
            <a:r>
              <a:rPr lang="en-US" dirty="0" err="1"/>
              <a:t>planul</a:t>
            </a:r>
            <a:r>
              <a:rPr lang="en-US" dirty="0"/>
              <a:t> de control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strans</a:t>
            </a:r>
            <a:r>
              <a:rPr lang="en-US" dirty="0"/>
              <a:t> </a:t>
            </a:r>
            <a:r>
              <a:rPr lang="en-US" dirty="0" err="1"/>
              <a:t>legat</a:t>
            </a:r>
            <a:r>
              <a:rPr lang="en-US" dirty="0"/>
              <a:t> de </a:t>
            </a:r>
            <a:r>
              <a:rPr lang="en-US" dirty="0" err="1"/>
              <a:t>graficul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stadiul</a:t>
            </a:r>
            <a:r>
              <a:rPr lang="en-US" dirty="0"/>
              <a:t> </a:t>
            </a:r>
            <a:r>
              <a:rPr lang="en-US" dirty="0" err="1"/>
              <a:t>lucrarilor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amplasament</a:t>
            </a:r>
            <a:r>
              <a:rPr lang="en-US" dirty="0"/>
              <a:t>.  </a:t>
            </a:r>
            <a:br>
              <a:rPr lang="en-US" dirty="0"/>
            </a:br>
            <a:endParaRPr lang="en-US" dirty="0" smtClean="0"/>
          </a:p>
          <a:p>
            <a:pPr algn="just"/>
            <a:r>
              <a:rPr lang="en-US" b="1" dirty="0" smtClean="0"/>
              <a:t>Indicator: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it-IT" b="1" dirty="0"/>
              <a:t>nr santiere finalizate/nr total santiere deschise </a:t>
            </a:r>
            <a:endParaRPr lang="it-IT" b="1" dirty="0" smtClean="0"/>
          </a:p>
          <a:p>
            <a:pPr algn="just"/>
            <a:r>
              <a:rPr lang="it-IT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conditiile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respectarii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planurilor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CA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pentru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santiere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ca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atunci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cand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doua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multe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santiere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opereaza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simultan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distante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mici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unul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fata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celelalt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se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genereze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depasiri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ale VL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datorita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efectului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cumulat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al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provenite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la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activitatile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acestora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aceea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recomandata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etapizarea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deschiderii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santierelor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daca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nu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posibil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aceasta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-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etapizarea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activitatilor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generatoare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semnificative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la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nivelul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fiecarui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santier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La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nivelul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ghidului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bune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practici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se pot include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estimari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distante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limita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intre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doua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santiere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(de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diferite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tipuri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)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astfel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incat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fie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respectate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obiectivele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CA,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conditiile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aplicarii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masurilor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planul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CA al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fiecarui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santier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0054961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513282"/>
          </a:xfrm>
        </p:spPr>
        <p:txBody>
          <a:bodyPr>
            <a:normAutofit/>
          </a:bodyPr>
          <a:lstStyle/>
          <a:p>
            <a:r>
              <a:rPr lang="en-US" sz="2400" dirty="0"/>
              <a:t>ACTIVITATI ECONOMICE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58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Limitarea </a:t>
            </a:r>
            <a:r>
              <a:rPr lang="en-US" b="1" dirty="0" err="1">
                <a:solidFill>
                  <a:srgbClr val="FFFF00"/>
                </a:solidFill>
              </a:rPr>
              <a:t>emisiilor</a:t>
            </a:r>
            <a:r>
              <a:rPr lang="en-US" b="1" dirty="0">
                <a:solidFill>
                  <a:srgbClr val="FFFF00"/>
                </a:solidFill>
              </a:rPr>
              <a:t> de la </a:t>
            </a:r>
            <a:r>
              <a:rPr lang="en-US" b="1" dirty="0" err="1">
                <a:solidFill>
                  <a:srgbClr val="FFFF00"/>
                </a:solidFill>
              </a:rPr>
              <a:t>sursele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aferente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activitatilor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industriale</a:t>
            </a:r>
            <a:r>
              <a:rPr lang="en-US" b="1" dirty="0">
                <a:solidFill>
                  <a:srgbClr val="FFFF00"/>
                </a:solidFill>
              </a:rPr>
              <a:t> cu impact </a:t>
            </a:r>
            <a:r>
              <a:rPr lang="en-US" b="1" dirty="0" err="1">
                <a:solidFill>
                  <a:srgbClr val="FFFF00"/>
                </a:solidFill>
              </a:rPr>
              <a:t>asupra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calității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aerului</a:t>
            </a:r>
            <a:r>
              <a:rPr lang="en-US" b="1" dirty="0">
                <a:solidFill>
                  <a:srgbClr val="FFFF00"/>
                </a:solidFill>
              </a:rPr>
              <a:t> (ex. </a:t>
            </a:r>
            <a:r>
              <a:rPr lang="en-US" b="1" dirty="0" err="1">
                <a:solidFill>
                  <a:srgbClr val="FFFF00"/>
                </a:solidFill>
              </a:rPr>
              <a:t>fabrici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mobila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morarit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panificatie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statii</a:t>
            </a:r>
            <a:r>
              <a:rPr lang="en-US" b="1" dirty="0">
                <a:solidFill>
                  <a:srgbClr val="FFFF00"/>
                </a:solidFill>
              </a:rPr>
              <a:t> de </a:t>
            </a:r>
            <a:r>
              <a:rPr lang="en-US" b="1" dirty="0" err="1">
                <a:solidFill>
                  <a:srgbClr val="FFFF00"/>
                </a:solidFill>
              </a:rPr>
              <a:t>mixturi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asfaltice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uscatoare</a:t>
            </a:r>
            <a:r>
              <a:rPr lang="en-US" b="1" dirty="0">
                <a:solidFill>
                  <a:srgbClr val="FFFF00"/>
                </a:solidFill>
              </a:rPr>
              <a:t> in </a:t>
            </a:r>
            <a:r>
              <a:rPr lang="en-US" b="1" dirty="0" err="1">
                <a:solidFill>
                  <a:srgbClr val="FFFF00"/>
                </a:solidFill>
              </a:rPr>
              <a:t>nisip</a:t>
            </a:r>
            <a:r>
              <a:rPr lang="en-US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procesare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metale</a:t>
            </a:r>
            <a:r>
              <a:rPr lang="en-US" b="1" dirty="0">
                <a:solidFill>
                  <a:srgbClr val="FFFF00"/>
                </a:solidFill>
              </a:rPr>
              <a:t>, etc.) </a:t>
            </a:r>
            <a:r>
              <a:rPr lang="en-US" b="1" dirty="0" err="1">
                <a:solidFill>
                  <a:srgbClr val="FFFF00"/>
                </a:solidFill>
              </a:rPr>
              <a:t>inclusiv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cele</a:t>
            </a:r>
            <a:r>
              <a:rPr lang="en-US" b="1" dirty="0">
                <a:solidFill>
                  <a:srgbClr val="FFFF00"/>
                </a:solidFill>
              </a:rPr>
              <a:t> care nu intra sub </a:t>
            </a:r>
            <a:r>
              <a:rPr lang="en-US" b="1" dirty="0" err="1">
                <a:solidFill>
                  <a:srgbClr val="FFFF00"/>
                </a:solidFill>
              </a:rPr>
              <a:t>incidenta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Legii</a:t>
            </a:r>
            <a:r>
              <a:rPr lang="en-US" b="1" dirty="0">
                <a:solidFill>
                  <a:srgbClr val="FFFF00"/>
                </a:solidFill>
              </a:rPr>
              <a:t> 278/2013 </a:t>
            </a:r>
            <a:r>
              <a:rPr lang="en-US" b="1" dirty="0" err="1" smtClean="0">
                <a:solidFill>
                  <a:srgbClr val="FFFF00"/>
                </a:solidFill>
              </a:rPr>
              <a:t>privind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emisiile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industriale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Implicarea</a:t>
            </a:r>
            <a:r>
              <a:rPr lang="en-US" dirty="0"/>
              <a:t> PMB in </a:t>
            </a:r>
            <a:r>
              <a:rPr lang="en-US" dirty="0" err="1"/>
              <a:t>procesul</a:t>
            </a:r>
            <a:r>
              <a:rPr lang="en-US" dirty="0"/>
              <a:t> de </a:t>
            </a:r>
            <a:r>
              <a:rPr lang="en-US" dirty="0" err="1"/>
              <a:t>identificarea</a:t>
            </a:r>
            <a:r>
              <a:rPr lang="en-US" dirty="0"/>
              <a:t> a </a:t>
            </a:r>
            <a:r>
              <a:rPr lang="en-US" dirty="0" err="1"/>
              <a:t>activitatilor</a:t>
            </a:r>
            <a:r>
              <a:rPr lang="en-US" dirty="0"/>
              <a:t> </a:t>
            </a:r>
            <a:r>
              <a:rPr lang="en-US" dirty="0" err="1"/>
              <a:t>industriale</a:t>
            </a:r>
            <a:r>
              <a:rPr lang="en-US" dirty="0"/>
              <a:t> cu impact </a:t>
            </a:r>
            <a:r>
              <a:rPr lang="en-US" dirty="0" err="1"/>
              <a:t>semnificativ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mediului</a:t>
            </a:r>
            <a:r>
              <a:rPr lang="en-US" dirty="0"/>
              <a:t> in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reducerii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de la </a:t>
            </a:r>
            <a:r>
              <a:rPr lang="en-US" dirty="0" err="1"/>
              <a:t>anumite</a:t>
            </a:r>
            <a:r>
              <a:rPr lang="en-US" dirty="0"/>
              <a:t> </a:t>
            </a:r>
            <a:r>
              <a:rPr lang="en-US" dirty="0" err="1"/>
              <a:t>surse</a:t>
            </a:r>
            <a:r>
              <a:rPr lang="en-US" dirty="0"/>
              <a:t> </a:t>
            </a:r>
            <a:r>
              <a:rPr lang="en-US" dirty="0" err="1"/>
              <a:t>asociate</a:t>
            </a:r>
            <a:r>
              <a:rPr lang="en-US" dirty="0"/>
              <a:t> </a:t>
            </a:r>
            <a:r>
              <a:rPr lang="en-US" dirty="0" err="1"/>
              <a:t>acestor</a:t>
            </a:r>
            <a:r>
              <a:rPr lang="en-US" dirty="0"/>
              <a:t> </a:t>
            </a:r>
            <a:r>
              <a:rPr lang="en-US" dirty="0" err="1"/>
              <a:t>activitati</a:t>
            </a:r>
            <a:r>
              <a:rPr lang="en-US" dirty="0"/>
              <a:t>. </a:t>
            </a:r>
            <a:r>
              <a:rPr lang="en-US" dirty="0" err="1"/>
              <a:t>Procesul</a:t>
            </a:r>
            <a:r>
              <a:rPr lang="en-US" dirty="0"/>
              <a:t> de </a:t>
            </a:r>
            <a:r>
              <a:rPr lang="en-US" dirty="0" err="1"/>
              <a:t>identificare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avea</a:t>
            </a:r>
            <a:r>
              <a:rPr lang="en-US" dirty="0"/>
              <a:t> in </a:t>
            </a:r>
            <a:r>
              <a:rPr lang="en-US" dirty="0" err="1"/>
              <a:t>vedere</a:t>
            </a:r>
            <a:r>
              <a:rPr lang="en-US" dirty="0"/>
              <a:t> </a:t>
            </a:r>
            <a:r>
              <a:rPr lang="en-US" dirty="0" err="1"/>
              <a:t>urmatoarele</a:t>
            </a:r>
            <a:r>
              <a:rPr lang="en-US" dirty="0"/>
              <a:t>: </a:t>
            </a:r>
            <a:r>
              <a:rPr lang="en-US" dirty="0" err="1"/>
              <a:t>inventare</a:t>
            </a:r>
            <a:r>
              <a:rPr lang="en-US" dirty="0"/>
              <a:t> de </a:t>
            </a:r>
            <a:r>
              <a:rPr lang="en-US" dirty="0" err="1"/>
              <a:t>emisii</a:t>
            </a:r>
            <a:r>
              <a:rPr lang="en-US" dirty="0"/>
              <a:t> </a:t>
            </a:r>
            <a:r>
              <a:rPr lang="en-US" dirty="0" err="1"/>
              <a:t>detaliate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corecte</a:t>
            </a:r>
            <a:r>
              <a:rPr lang="en-US" dirty="0"/>
              <a:t> in </a:t>
            </a:r>
            <a:r>
              <a:rPr lang="en-US" dirty="0" err="1"/>
              <a:t>conformitate</a:t>
            </a:r>
            <a:r>
              <a:rPr lang="en-US" dirty="0"/>
              <a:t> cu </a:t>
            </a:r>
            <a:r>
              <a:rPr lang="en-US" dirty="0" err="1"/>
              <a:t>cerintele</a:t>
            </a:r>
            <a:r>
              <a:rPr lang="en-US" dirty="0"/>
              <a:t> Ord. nr. 3299/2012, </a:t>
            </a:r>
            <a:r>
              <a:rPr lang="en-US" dirty="0" err="1"/>
              <a:t>bilanturi</a:t>
            </a:r>
            <a:r>
              <a:rPr lang="en-US" dirty="0"/>
              <a:t> de </a:t>
            </a:r>
            <a:r>
              <a:rPr lang="en-US" dirty="0" err="1"/>
              <a:t>mediu</a:t>
            </a:r>
            <a:r>
              <a:rPr lang="en-US" dirty="0"/>
              <a:t> cu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a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,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valori</a:t>
            </a:r>
            <a:r>
              <a:rPr lang="en-US" dirty="0"/>
              <a:t> </a:t>
            </a:r>
            <a:r>
              <a:rPr lang="en-US" dirty="0" err="1"/>
              <a:t>limita</a:t>
            </a:r>
            <a:r>
              <a:rPr lang="en-US" dirty="0"/>
              <a:t> la </a:t>
            </a:r>
            <a:r>
              <a:rPr lang="en-US" dirty="0" err="1"/>
              <a:t>emisie</a:t>
            </a:r>
            <a:r>
              <a:rPr lang="en-US" dirty="0"/>
              <a:t> in </a:t>
            </a:r>
            <a:r>
              <a:rPr lang="en-US" dirty="0" err="1"/>
              <a:t>functie</a:t>
            </a:r>
            <a:r>
              <a:rPr lang="en-US" dirty="0"/>
              <a:t> de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concentratiilor</a:t>
            </a:r>
            <a:r>
              <a:rPr lang="en-US" dirty="0"/>
              <a:t> de </a:t>
            </a:r>
            <a:r>
              <a:rPr lang="en-US" dirty="0" err="1"/>
              <a:t>poluanti</a:t>
            </a:r>
            <a:r>
              <a:rPr lang="en-US" dirty="0"/>
              <a:t> din </a:t>
            </a:r>
            <a:r>
              <a:rPr lang="en-US" dirty="0" err="1"/>
              <a:t>aerul</a:t>
            </a:r>
            <a:r>
              <a:rPr lang="en-US" dirty="0"/>
              <a:t> </a:t>
            </a:r>
            <a:r>
              <a:rPr lang="en-US" dirty="0" err="1"/>
              <a:t>inconjurator</a:t>
            </a:r>
            <a:r>
              <a:rPr lang="en-US" dirty="0"/>
              <a:t>. </a:t>
            </a:r>
            <a:r>
              <a:rPr lang="en-US" dirty="0" err="1"/>
              <a:t>Sistemul</a:t>
            </a:r>
            <a:r>
              <a:rPr lang="en-US" dirty="0"/>
              <a:t> </a:t>
            </a:r>
            <a:r>
              <a:rPr lang="en-US" dirty="0" err="1"/>
              <a:t>informaţional</a:t>
            </a:r>
            <a:r>
              <a:rPr lang="en-US" dirty="0"/>
              <a:t> </a:t>
            </a:r>
            <a:r>
              <a:rPr lang="en-US" dirty="0" err="1"/>
              <a:t>operativ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eficientă</a:t>
            </a:r>
            <a:r>
              <a:rPr lang="en-US" dirty="0"/>
              <a:t> a </a:t>
            </a:r>
            <a:r>
              <a:rPr lang="en-US" dirty="0" err="1"/>
              <a:t>calităţii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servi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fundamentarea</a:t>
            </a:r>
            <a:r>
              <a:rPr lang="en-US" dirty="0"/>
              <a:t> </a:t>
            </a:r>
            <a:r>
              <a:rPr lang="en-US" dirty="0" err="1"/>
              <a:t>decizilor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aspectele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Indicator:</a:t>
            </a:r>
            <a:r>
              <a:rPr lang="en-US" b="1" dirty="0" err="1"/>
              <a:t>nr</a:t>
            </a:r>
            <a:r>
              <a:rPr lang="en-US" b="1" dirty="0"/>
              <a:t> </a:t>
            </a:r>
            <a:r>
              <a:rPr lang="en-US" b="1" dirty="0" err="1"/>
              <a:t>solicitari</a:t>
            </a:r>
            <a:r>
              <a:rPr lang="en-US" b="1" dirty="0"/>
              <a:t> (</a:t>
            </a:r>
            <a:r>
              <a:rPr lang="en-US" b="1" dirty="0" err="1"/>
              <a:t>adrese</a:t>
            </a:r>
            <a:r>
              <a:rPr lang="en-US" b="1" dirty="0"/>
              <a:t>) de </a:t>
            </a:r>
            <a:r>
              <a:rPr lang="en-US" b="1" dirty="0" err="1"/>
              <a:t>reautorizare</a:t>
            </a:r>
            <a:r>
              <a:rPr lang="en-US" b="1" dirty="0"/>
              <a:t> </a:t>
            </a:r>
            <a:r>
              <a:rPr lang="en-US" b="1" dirty="0" err="1"/>
              <a:t>aleoperatorilor</a:t>
            </a:r>
            <a:r>
              <a:rPr lang="en-US" b="1" dirty="0"/>
              <a:t> </a:t>
            </a:r>
            <a:r>
              <a:rPr lang="en-US" b="1" dirty="0" err="1"/>
              <a:t>economici</a:t>
            </a:r>
            <a:r>
              <a:rPr lang="en-US" b="1" dirty="0"/>
              <a:t> </a:t>
            </a:r>
            <a:r>
              <a:rPr lang="en-US" b="1" dirty="0" err="1"/>
              <a:t>transmise</a:t>
            </a:r>
            <a:r>
              <a:rPr lang="en-US" b="1" dirty="0"/>
              <a:t> de </a:t>
            </a:r>
            <a:r>
              <a:rPr lang="en-US" b="1" dirty="0" err="1"/>
              <a:t>primarii</a:t>
            </a:r>
            <a:r>
              <a:rPr lang="en-US" b="1" dirty="0"/>
              <a:t> </a:t>
            </a:r>
            <a:r>
              <a:rPr lang="en-US" b="1" dirty="0" err="1"/>
              <a:t>catre</a:t>
            </a:r>
            <a:r>
              <a:rPr lang="en-US" b="1" dirty="0"/>
              <a:t> APM/ANPM ca </a:t>
            </a:r>
            <a:r>
              <a:rPr lang="en-US" b="1" dirty="0" err="1"/>
              <a:t>urmare</a:t>
            </a:r>
            <a:r>
              <a:rPr lang="en-US" b="1" dirty="0"/>
              <a:t> a </a:t>
            </a:r>
            <a:r>
              <a:rPr lang="en-US" b="1" dirty="0" err="1"/>
              <a:t>problemelor</a:t>
            </a:r>
            <a:r>
              <a:rPr lang="en-US" b="1" dirty="0"/>
              <a:t> de </a:t>
            </a:r>
            <a:r>
              <a:rPr lang="en-US" b="1" dirty="0" err="1"/>
              <a:t>calitatea</a:t>
            </a:r>
            <a:r>
              <a:rPr lang="en-US" b="1" dirty="0"/>
              <a:t> </a:t>
            </a:r>
            <a:r>
              <a:rPr lang="en-US" b="1" dirty="0" err="1"/>
              <a:t>aerului</a:t>
            </a:r>
            <a:r>
              <a:rPr lang="en-US" b="1" dirty="0"/>
              <a:t> </a:t>
            </a:r>
            <a:r>
              <a:rPr lang="en-US" b="1" dirty="0" err="1"/>
              <a:t>identificate</a:t>
            </a:r>
            <a:r>
              <a:rPr lang="en-US" b="1" dirty="0"/>
              <a:t> </a:t>
            </a:r>
            <a:endParaRPr lang="en-US" b="1" dirty="0" smtClean="0"/>
          </a:p>
          <a:p>
            <a:pPr algn="just"/>
            <a:r>
              <a:rPr lang="en-US" b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Efecte: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Reducere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emisiilor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cuantificabila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cadrul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documentatiilor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realizate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pentru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autorizarea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de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mediu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a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obiectivelor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industriale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in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cauza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921925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388022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ALTE MASURI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52396"/>
            <a:ext cx="10820400" cy="506629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59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it-IT" b="1" dirty="0">
                <a:solidFill>
                  <a:srgbClr val="FFFF00"/>
                </a:solidFill>
              </a:rPr>
              <a:t>Elaborarea unui Ghid pentru monitorizarea Planului de gestionare a calitatii aerului al PMB </a:t>
            </a:r>
            <a:endParaRPr lang="it-IT" b="1" dirty="0" smtClean="0">
              <a:solidFill>
                <a:srgbClr val="FFFF00"/>
              </a:solidFill>
            </a:endParaRPr>
          </a:p>
          <a:p>
            <a:pPr algn="just"/>
            <a:r>
              <a:rPr lang="en-US" dirty="0" err="1"/>
              <a:t>Monitorizare</a:t>
            </a:r>
            <a:r>
              <a:rPr lang="en-US" dirty="0"/>
              <a:t>, </a:t>
            </a: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raportarea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</a:t>
            </a:r>
            <a:r>
              <a:rPr lang="en-US" dirty="0" err="1"/>
              <a:t>Planului</a:t>
            </a:r>
            <a:r>
              <a:rPr lang="en-US" dirty="0"/>
              <a:t> de </a:t>
            </a:r>
            <a:r>
              <a:rPr lang="en-US" dirty="0" err="1"/>
              <a:t>gestionare</a:t>
            </a:r>
            <a:r>
              <a:rPr lang="en-US" dirty="0"/>
              <a:t> a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esentiale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: </a:t>
            </a:r>
            <a:r>
              <a:rPr lang="en-US" dirty="0" err="1"/>
              <a:t>compararea</a:t>
            </a:r>
            <a:r>
              <a:rPr lang="en-US" dirty="0"/>
              <a:t> </a:t>
            </a:r>
            <a:r>
              <a:rPr lang="en-US" dirty="0" err="1"/>
              <a:t>eforturilor</a:t>
            </a:r>
            <a:r>
              <a:rPr lang="en-US" dirty="0"/>
              <a:t> de </a:t>
            </a:r>
            <a:r>
              <a:rPr lang="en-US" dirty="0" err="1"/>
              <a:t>implementare</a:t>
            </a:r>
            <a:r>
              <a:rPr lang="en-US" dirty="0"/>
              <a:t> cu </a:t>
            </a:r>
            <a:r>
              <a:rPr lang="en-US" dirty="0" err="1"/>
              <a:t>scopul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cu </a:t>
            </a:r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stabilite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Plan, </a:t>
            </a:r>
            <a:r>
              <a:rPr lang="en-US" dirty="0" err="1"/>
              <a:t>determinarea</a:t>
            </a:r>
            <a:r>
              <a:rPr lang="en-US" dirty="0"/>
              <a:t> </a:t>
            </a:r>
            <a:r>
              <a:rPr lang="en-US" dirty="0" err="1"/>
              <a:t>progresului</a:t>
            </a:r>
            <a:r>
              <a:rPr lang="en-US" dirty="0"/>
              <a:t> </a:t>
            </a:r>
            <a:r>
              <a:rPr lang="en-US" dirty="0" err="1"/>
              <a:t>facut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obtinerea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</a:t>
            </a:r>
            <a:r>
              <a:rPr lang="en-US" dirty="0" err="1"/>
              <a:t>scontate</a:t>
            </a:r>
            <a:r>
              <a:rPr lang="en-US" dirty="0"/>
              <a:t>, </a:t>
            </a:r>
            <a:r>
              <a:rPr lang="en-US" dirty="0" err="1"/>
              <a:t>determinarea</a:t>
            </a:r>
            <a:r>
              <a:rPr lang="en-US" dirty="0"/>
              <a:t> </a:t>
            </a:r>
            <a:r>
              <a:rPr lang="en-US" dirty="0" err="1"/>
              <a:t>incadrarii</a:t>
            </a:r>
            <a:r>
              <a:rPr lang="en-US" dirty="0"/>
              <a:t> in </a:t>
            </a:r>
            <a:r>
              <a:rPr lang="en-US" dirty="0" err="1"/>
              <a:t>schemele</a:t>
            </a:r>
            <a:r>
              <a:rPr lang="en-US" dirty="0"/>
              <a:t> de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propuse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Obiectivele</a:t>
            </a:r>
            <a:r>
              <a:rPr lang="en-US" dirty="0" smtClean="0"/>
              <a:t> </a:t>
            </a:r>
            <a:r>
              <a:rPr lang="en-US" dirty="0" err="1"/>
              <a:t>sistemului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: </a:t>
            </a:r>
            <a:r>
              <a:rPr lang="en-US" dirty="0" err="1"/>
              <a:t>verificarea</a:t>
            </a:r>
            <a:r>
              <a:rPr lang="en-US" dirty="0"/>
              <a:t> </a:t>
            </a:r>
            <a:r>
              <a:rPr lang="en-US" dirty="0" err="1"/>
              <a:t>implementarii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revizuirii</a:t>
            </a:r>
            <a:r>
              <a:rPr lang="en-US" dirty="0"/>
              <a:t> </a:t>
            </a:r>
            <a:r>
              <a:rPr lang="en-US" dirty="0" err="1"/>
              <a:t>Planului</a:t>
            </a:r>
            <a:r>
              <a:rPr lang="en-US" dirty="0"/>
              <a:t> de </a:t>
            </a:r>
            <a:r>
              <a:rPr lang="en-US" dirty="0" err="1"/>
              <a:t>gestionare</a:t>
            </a:r>
            <a:r>
              <a:rPr lang="en-US" dirty="0"/>
              <a:t> a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,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echipei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,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beneficiilor</a:t>
            </a:r>
            <a:r>
              <a:rPr lang="en-US" dirty="0"/>
              <a:t> </a:t>
            </a:r>
            <a:r>
              <a:rPr lang="en-US" dirty="0" err="1"/>
              <a:t>realizate</a:t>
            </a:r>
            <a:r>
              <a:rPr lang="en-US" dirty="0"/>
              <a:t>, </a:t>
            </a: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faptului</a:t>
            </a:r>
            <a:r>
              <a:rPr lang="en-US" dirty="0"/>
              <a:t> ca </a:t>
            </a:r>
            <a:r>
              <a:rPr lang="en-US" dirty="0" err="1"/>
              <a:t>actiunile</a:t>
            </a:r>
            <a:r>
              <a:rPr lang="en-US" dirty="0"/>
              <a:t>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realizate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nu </a:t>
            </a:r>
            <a:r>
              <a:rPr lang="en-US" dirty="0" err="1"/>
              <a:t>si</a:t>
            </a:r>
            <a:r>
              <a:rPr lang="en-US" dirty="0"/>
              <a:t> a </a:t>
            </a:r>
            <a:r>
              <a:rPr lang="en-US" dirty="0" err="1"/>
              <a:t>faptului</a:t>
            </a:r>
            <a:r>
              <a:rPr lang="en-US" dirty="0"/>
              <a:t> ca </a:t>
            </a:r>
            <a:r>
              <a:rPr lang="en-US" dirty="0" err="1"/>
              <a:t>efectele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prevazute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Functiile</a:t>
            </a:r>
            <a:r>
              <a:rPr lang="en-US" dirty="0"/>
              <a:t> </a:t>
            </a:r>
            <a:r>
              <a:rPr lang="en-US" dirty="0" err="1"/>
              <a:t>sistemului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: </a:t>
            </a:r>
            <a:r>
              <a:rPr lang="en-US" dirty="0" err="1"/>
              <a:t>verificarea</a:t>
            </a:r>
            <a:r>
              <a:rPr lang="en-US" dirty="0"/>
              <a:t> </a:t>
            </a:r>
            <a:r>
              <a:rPr lang="en-US" dirty="0" err="1"/>
              <a:t>faptului</a:t>
            </a:r>
            <a:r>
              <a:rPr lang="en-US" dirty="0"/>
              <a:t> ca </a:t>
            </a:r>
            <a:r>
              <a:rPr lang="en-US" dirty="0" err="1"/>
              <a:t>Planul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in </a:t>
            </a:r>
            <a:r>
              <a:rPr lang="en-US" dirty="0" err="1"/>
              <a:t>proces</a:t>
            </a:r>
            <a:r>
              <a:rPr lang="en-US" dirty="0"/>
              <a:t> de </a:t>
            </a:r>
            <a:r>
              <a:rPr lang="en-US" dirty="0" err="1"/>
              <a:t>implementare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furnizarea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metodologii</a:t>
            </a:r>
            <a:r>
              <a:rPr lang="en-US" dirty="0"/>
              <a:t> de </a:t>
            </a:r>
            <a:r>
              <a:rPr lang="en-US" dirty="0" err="1"/>
              <a:t>revizuire</a:t>
            </a:r>
            <a:r>
              <a:rPr lang="en-US" dirty="0"/>
              <a:t> a </a:t>
            </a:r>
            <a:r>
              <a:rPr lang="en-US" dirty="0" err="1"/>
              <a:t>Planului</a:t>
            </a:r>
            <a:r>
              <a:rPr lang="en-US" dirty="0"/>
              <a:t>,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beneficiului</a:t>
            </a:r>
            <a:r>
              <a:rPr lang="en-US" dirty="0"/>
              <a:t> </a:t>
            </a:r>
            <a:r>
              <a:rPr lang="en-US" dirty="0" err="1"/>
              <a:t>anticipat</a:t>
            </a:r>
            <a:r>
              <a:rPr lang="en-US" dirty="0"/>
              <a:t> al </a:t>
            </a:r>
            <a:r>
              <a:rPr lang="en-US" dirty="0" err="1"/>
              <a:t>actiunilor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efectul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de </a:t>
            </a:r>
            <a:r>
              <a:rPr lang="en-US" dirty="0" err="1"/>
              <a:t>mediu</a:t>
            </a:r>
            <a:r>
              <a:rPr lang="en-US" dirty="0"/>
              <a:t>,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problemei</a:t>
            </a:r>
            <a:r>
              <a:rPr lang="en-US" dirty="0"/>
              <a:t> de </a:t>
            </a:r>
            <a:r>
              <a:rPr lang="en-US" dirty="0" err="1"/>
              <a:t>mediu</a:t>
            </a:r>
            <a:r>
              <a:rPr lang="en-US" dirty="0"/>
              <a:t>, a </a:t>
            </a:r>
            <a:r>
              <a:rPr lang="en-US" dirty="0" err="1"/>
              <a:t>efectelor</a:t>
            </a:r>
            <a:r>
              <a:rPr lang="en-US" dirty="0"/>
              <a:t> </a:t>
            </a:r>
            <a:r>
              <a:rPr lang="en-US" dirty="0" err="1"/>
              <a:t>actiunilor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masurarea</a:t>
            </a:r>
            <a:r>
              <a:rPr lang="en-US" dirty="0"/>
              <a:t>, </a:t>
            </a:r>
            <a:r>
              <a:rPr lang="en-US" dirty="0" err="1"/>
              <a:t>urmarirea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in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obtinerii</a:t>
            </a:r>
            <a:r>
              <a:rPr lang="en-US" dirty="0"/>
              <a:t> feedback-</a:t>
            </a:r>
            <a:r>
              <a:rPr lang="en-US" dirty="0" err="1"/>
              <a:t>ului</a:t>
            </a:r>
            <a:r>
              <a:rPr lang="en-US" dirty="0"/>
              <a:t> </a:t>
            </a:r>
            <a:r>
              <a:rPr lang="en-US" dirty="0" err="1"/>
              <a:t>necesar</a:t>
            </a:r>
            <a:r>
              <a:rPr lang="en-US" dirty="0"/>
              <a:t> </a:t>
            </a:r>
            <a:r>
              <a:rPr lang="en-US" dirty="0" err="1"/>
              <a:t>revizuirii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actualizarii</a:t>
            </a:r>
            <a:r>
              <a:rPr lang="en-US" dirty="0"/>
              <a:t> </a:t>
            </a:r>
            <a:r>
              <a:rPr lang="en-US" dirty="0" err="1"/>
              <a:t>Planului</a:t>
            </a:r>
            <a:r>
              <a:rPr lang="en-US" dirty="0"/>
              <a:t>.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rapoartelor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 </a:t>
            </a:r>
            <a:r>
              <a:rPr lang="en-US" dirty="0" err="1"/>
              <a:t>periodice</a:t>
            </a:r>
            <a:r>
              <a:rPr lang="en-US" dirty="0"/>
              <a:t>, PMB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informa</a:t>
            </a:r>
            <a:r>
              <a:rPr lang="en-US" dirty="0"/>
              <a:t> </a:t>
            </a:r>
            <a:r>
              <a:rPr lang="en-US" dirty="0" err="1"/>
              <a:t>atat</a:t>
            </a:r>
            <a:r>
              <a:rPr lang="en-US" dirty="0"/>
              <a:t> </a:t>
            </a:r>
            <a:r>
              <a:rPr lang="en-US" dirty="0" err="1"/>
              <a:t>institutiile</a:t>
            </a:r>
            <a:r>
              <a:rPr lang="en-US" dirty="0"/>
              <a:t> </a:t>
            </a:r>
            <a:r>
              <a:rPr lang="en-US" dirty="0" err="1"/>
              <a:t>interesate</a:t>
            </a:r>
            <a:r>
              <a:rPr lang="en-US" dirty="0"/>
              <a:t>, cat </a:t>
            </a:r>
            <a:r>
              <a:rPr lang="en-US" dirty="0" err="1"/>
              <a:t>si</a:t>
            </a:r>
            <a:r>
              <a:rPr lang="en-US" dirty="0"/>
              <a:t>  </a:t>
            </a:r>
            <a:r>
              <a:rPr lang="en-US" dirty="0" err="1"/>
              <a:t>comunitatea</a:t>
            </a:r>
            <a:r>
              <a:rPr lang="en-US" dirty="0"/>
              <a:t>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progresului</a:t>
            </a:r>
            <a:r>
              <a:rPr lang="en-US" dirty="0"/>
              <a:t> </a:t>
            </a:r>
            <a:r>
              <a:rPr lang="en-US" dirty="0" err="1"/>
              <a:t>realizat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implementarea</a:t>
            </a:r>
            <a:r>
              <a:rPr lang="en-US" dirty="0"/>
              <a:t> </a:t>
            </a:r>
            <a:r>
              <a:rPr lang="en-US" dirty="0" err="1"/>
              <a:t>Planului</a:t>
            </a:r>
            <a:r>
              <a:rPr lang="en-US" dirty="0"/>
              <a:t>. </a:t>
            </a:r>
            <a:r>
              <a:rPr lang="en-US" dirty="0" err="1"/>
              <a:t>Ghidul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cuprinde</a:t>
            </a:r>
            <a:r>
              <a:rPr lang="en-US" dirty="0"/>
              <a:t> </a:t>
            </a:r>
            <a:r>
              <a:rPr lang="en-US" dirty="0" err="1"/>
              <a:t>matricile</a:t>
            </a:r>
            <a:r>
              <a:rPr lang="en-US" dirty="0"/>
              <a:t>-plan de </a:t>
            </a:r>
            <a:r>
              <a:rPr lang="en-US" dirty="0" err="1"/>
              <a:t>monitorizare</a:t>
            </a:r>
            <a:r>
              <a:rPr lang="en-US" dirty="0"/>
              <a:t>, </a:t>
            </a:r>
            <a:r>
              <a:rPr lang="en-US" dirty="0" err="1"/>
              <a:t>evaluare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raportare</a:t>
            </a:r>
            <a:r>
              <a:rPr lang="en-US" dirty="0"/>
              <a:t> a </a:t>
            </a:r>
            <a:r>
              <a:rPr lang="en-US" dirty="0" err="1"/>
              <a:t>actiunilor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Elementele</a:t>
            </a:r>
            <a:r>
              <a:rPr lang="en-US" dirty="0" smtClean="0"/>
              <a:t> </a:t>
            </a:r>
            <a:r>
              <a:rPr lang="en-US" dirty="0" err="1"/>
              <a:t>principale</a:t>
            </a:r>
            <a:r>
              <a:rPr lang="en-US" dirty="0"/>
              <a:t> ale </a:t>
            </a:r>
            <a:r>
              <a:rPr lang="en-US" dirty="0" err="1"/>
              <a:t>matricilor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fi: </a:t>
            </a:r>
            <a:r>
              <a:rPr lang="en-US" dirty="0" err="1"/>
              <a:t>actiune</a:t>
            </a:r>
            <a:r>
              <a:rPr lang="en-US" dirty="0"/>
              <a:t>/</a:t>
            </a:r>
            <a:r>
              <a:rPr lang="en-US" dirty="0" err="1"/>
              <a:t>termen</a:t>
            </a:r>
            <a:r>
              <a:rPr lang="en-US" dirty="0"/>
              <a:t>, </a:t>
            </a:r>
            <a:r>
              <a:rPr lang="en-US" dirty="0" err="1"/>
              <a:t>responsabili</a:t>
            </a:r>
            <a:r>
              <a:rPr lang="en-US" dirty="0"/>
              <a:t> de </a:t>
            </a:r>
            <a:r>
              <a:rPr lang="en-US" dirty="0" err="1"/>
              <a:t>implementare</a:t>
            </a:r>
            <a:r>
              <a:rPr lang="en-US" dirty="0"/>
              <a:t>, </a:t>
            </a:r>
            <a:r>
              <a:rPr lang="en-US" dirty="0" err="1"/>
              <a:t>programul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 (</a:t>
            </a:r>
            <a:r>
              <a:rPr lang="en-US" dirty="0" err="1"/>
              <a:t>actiune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, </a:t>
            </a:r>
            <a:r>
              <a:rPr lang="en-US" dirty="0" err="1"/>
              <a:t>termen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, </a:t>
            </a:r>
            <a:r>
              <a:rPr lang="en-US" dirty="0" err="1"/>
              <a:t>indicatorul</a:t>
            </a:r>
            <a:r>
              <a:rPr lang="en-US" dirty="0"/>
              <a:t> </a:t>
            </a:r>
            <a:r>
              <a:rPr lang="en-US" dirty="0" err="1"/>
              <a:t>monitorizat</a:t>
            </a:r>
            <a:r>
              <a:rPr lang="en-US" dirty="0"/>
              <a:t>, </a:t>
            </a:r>
            <a:r>
              <a:rPr lang="en-US" dirty="0" err="1"/>
              <a:t>responsabili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, </a:t>
            </a:r>
            <a:r>
              <a:rPr lang="en-US" dirty="0" err="1"/>
              <a:t>organismul</a:t>
            </a:r>
            <a:r>
              <a:rPr lang="en-US" dirty="0"/>
              <a:t> </a:t>
            </a:r>
            <a:r>
              <a:rPr lang="en-US" dirty="0" err="1"/>
              <a:t>caruia</a:t>
            </a:r>
            <a:r>
              <a:rPr lang="en-US" dirty="0"/>
              <a:t> ii </a:t>
            </a:r>
            <a:r>
              <a:rPr lang="en-US" dirty="0" err="1"/>
              <a:t>raporteaza</a:t>
            </a:r>
            <a:r>
              <a:rPr lang="en-US" dirty="0"/>
              <a:t>).  </a:t>
            </a:r>
            <a:r>
              <a:rPr lang="en-US" dirty="0" err="1"/>
              <a:t>Ghidul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Planului</a:t>
            </a:r>
            <a:r>
              <a:rPr lang="en-US" dirty="0"/>
              <a:t> de </a:t>
            </a:r>
            <a:r>
              <a:rPr lang="en-US" dirty="0" err="1"/>
              <a:t>gestionare</a:t>
            </a:r>
            <a:r>
              <a:rPr lang="en-US" dirty="0"/>
              <a:t> a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include,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metodologia</a:t>
            </a:r>
            <a:r>
              <a:rPr lang="en-US" dirty="0"/>
              <a:t> de </a:t>
            </a:r>
            <a:r>
              <a:rPr lang="en-US" dirty="0" err="1"/>
              <a:t>elaborare</a:t>
            </a:r>
            <a:r>
              <a:rPr lang="en-US" dirty="0"/>
              <a:t> a </a:t>
            </a:r>
            <a:r>
              <a:rPr lang="en-US" dirty="0" err="1"/>
              <a:t>planului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instructiuni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implementarea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. 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6080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 MASURI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Indicator:</a:t>
            </a:r>
            <a:r>
              <a:rPr lang="it-IT" b="1" dirty="0"/>
              <a:t>Ghidul pentru monitorizarea Planului de gestionare a calitatii aerului al PMB </a:t>
            </a:r>
            <a:endParaRPr lang="it-IT" b="1" dirty="0" smtClean="0"/>
          </a:p>
          <a:p>
            <a:pPr marL="0" indent="0" algn="just">
              <a:buNone/>
            </a:pPr>
            <a:r>
              <a:rPr lang="it-IT" b="1" dirty="0" smtClean="0">
                <a:solidFill>
                  <a:srgbClr val="FFFF00"/>
                </a:solidFill>
              </a:rPr>
              <a:t>Masura </a:t>
            </a:r>
            <a:r>
              <a:rPr lang="it-IT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60</a:t>
            </a:r>
            <a:r>
              <a:rPr lang="it-IT" b="1" dirty="0" smtClean="0">
                <a:solidFill>
                  <a:srgbClr val="FFFF00"/>
                </a:solidFill>
              </a:rPr>
              <a:t>:</a:t>
            </a:r>
            <a:r>
              <a:rPr lang="it-IT" b="1" dirty="0">
                <a:solidFill>
                  <a:srgbClr val="FFFF00"/>
                </a:solidFill>
              </a:rPr>
              <a:t>Implementarea Ghidului pentru monitorizarea Planului de gestionare a calitatii aerului al </a:t>
            </a:r>
            <a:r>
              <a:rPr lang="it-IT" b="1" dirty="0" smtClean="0">
                <a:solidFill>
                  <a:srgbClr val="FFFF00"/>
                </a:solidFill>
              </a:rPr>
              <a:t>PMB</a:t>
            </a:r>
          </a:p>
          <a:p>
            <a:pPr marL="0" indent="0" algn="just">
              <a:buNone/>
            </a:pPr>
            <a:r>
              <a:rPr lang="en-US" dirty="0" err="1"/>
              <a:t>Stabilirea</a:t>
            </a:r>
            <a:r>
              <a:rPr lang="en-US" dirty="0"/>
              <a:t> </a:t>
            </a:r>
            <a:r>
              <a:rPr lang="en-US" dirty="0" err="1"/>
              <a:t>echipei</a:t>
            </a:r>
            <a:r>
              <a:rPr lang="en-US" dirty="0"/>
              <a:t> </a:t>
            </a:r>
            <a:r>
              <a:rPr lang="en-US" dirty="0" err="1"/>
              <a:t>responsabile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Planului</a:t>
            </a:r>
            <a:r>
              <a:rPr lang="en-US" dirty="0"/>
              <a:t> de </a:t>
            </a:r>
            <a:r>
              <a:rPr lang="en-US" dirty="0" err="1"/>
              <a:t>gestionare</a:t>
            </a:r>
            <a:r>
              <a:rPr lang="en-US" dirty="0"/>
              <a:t> a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al PMB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instruirea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 in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Ghidului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plan </a:t>
            </a:r>
            <a:r>
              <a:rPr lang="en-US" dirty="0" err="1"/>
              <a:t>si</a:t>
            </a:r>
            <a:r>
              <a:rPr lang="en-US" dirty="0"/>
              <a:t> in </a:t>
            </a:r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rapoartelor</a:t>
            </a:r>
            <a:r>
              <a:rPr lang="en-US" dirty="0"/>
              <a:t> de </a:t>
            </a:r>
            <a:r>
              <a:rPr lang="en-US" dirty="0" err="1"/>
              <a:t>monitorizare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r>
              <a:rPr lang="en-US" b="1" dirty="0" err="1" smtClean="0"/>
              <a:t>Indicator:Elemente</a:t>
            </a:r>
            <a:r>
              <a:rPr lang="en-US" b="1" dirty="0" smtClean="0"/>
              <a:t> </a:t>
            </a:r>
            <a:r>
              <a:rPr lang="en-US" b="1" dirty="0" err="1"/>
              <a:t>specifice</a:t>
            </a:r>
            <a:r>
              <a:rPr lang="en-US" b="1" dirty="0"/>
              <a:t> </a:t>
            </a:r>
            <a:r>
              <a:rPr lang="en-US" b="1" dirty="0" err="1"/>
              <a:t>activitatii</a:t>
            </a:r>
            <a:r>
              <a:rPr lang="en-US" b="1" dirty="0"/>
              <a:t> </a:t>
            </a:r>
            <a:r>
              <a:rPr lang="en-US" b="1" dirty="0" err="1"/>
              <a:t>echipei</a:t>
            </a:r>
            <a:r>
              <a:rPr lang="en-US" b="1" dirty="0"/>
              <a:t> de </a:t>
            </a:r>
            <a:r>
              <a:rPr lang="en-US" b="1" dirty="0" err="1"/>
              <a:t>monitorizare</a:t>
            </a:r>
            <a:r>
              <a:rPr lang="en-US" b="1" dirty="0"/>
              <a:t> 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61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b="1" dirty="0">
                <a:solidFill>
                  <a:srgbClr val="FFFF00"/>
                </a:solidFill>
              </a:rPr>
              <a:t>Initierea </a:t>
            </a:r>
            <a:r>
              <a:rPr lang="en-US" b="1" dirty="0" err="1">
                <a:solidFill>
                  <a:srgbClr val="FFFF00"/>
                </a:solidFill>
              </a:rPr>
              <a:t>unui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studiu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privind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evaluarea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expunerii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populatiei</a:t>
            </a:r>
            <a:r>
              <a:rPr lang="en-US" b="1" dirty="0">
                <a:solidFill>
                  <a:srgbClr val="FFFF00"/>
                </a:solidFill>
              </a:rPr>
              <a:t> la </a:t>
            </a:r>
            <a:r>
              <a:rPr lang="en-US" b="1" dirty="0" err="1">
                <a:solidFill>
                  <a:srgbClr val="FFFF00"/>
                </a:solidFill>
              </a:rPr>
              <a:t>poluarea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aerului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particule</a:t>
            </a:r>
            <a:r>
              <a:rPr lang="en-US" b="1" dirty="0">
                <a:solidFill>
                  <a:srgbClr val="FFFF00"/>
                </a:solidFill>
              </a:rPr>
              <a:t> (PM10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PM2.5) </a:t>
            </a:r>
            <a:r>
              <a:rPr lang="en-US" b="1" dirty="0" err="1">
                <a:solidFill>
                  <a:srgbClr val="FFFF00"/>
                </a:solidFill>
              </a:rPr>
              <a:t>si</a:t>
            </a:r>
            <a:r>
              <a:rPr lang="en-US" b="1" dirty="0">
                <a:solidFill>
                  <a:srgbClr val="FFFF00"/>
                </a:solidFill>
              </a:rPr>
              <a:t> a </a:t>
            </a:r>
            <a:r>
              <a:rPr lang="en-US" b="1" dirty="0" err="1">
                <a:solidFill>
                  <a:srgbClr val="FFFF00"/>
                </a:solidFill>
              </a:rPr>
              <a:t>impactului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poluarii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acesti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poluanti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asupra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sanatatii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populatiei</a:t>
            </a:r>
            <a:r>
              <a:rPr lang="en-US" b="1" dirty="0">
                <a:solidFill>
                  <a:srgbClr val="FFFF00"/>
                </a:solidFill>
              </a:rPr>
              <a:t> din </a:t>
            </a:r>
            <a:r>
              <a:rPr lang="en-US" b="1" dirty="0" err="1">
                <a:solidFill>
                  <a:srgbClr val="FFFF00"/>
                </a:solidFill>
              </a:rPr>
              <a:t>municipiul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Bucuresti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it-IT" b="1" dirty="0" smtClean="0">
                <a:solidFill>
                  <a:srgbClr val="FFFF00"/>
                </a:solidFill>
              </a:rPr>
              <a:t> 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5210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438126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ALTE MASURI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7243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solidFill>
                  <a:srgbClr val="FFC000"/>
                </a:solidFill>
              </a:rPr>
              <a:t>Un </a:t>
            </a:r>
            <a:r>
              <a:rPr lang="en-US" dirty="0" err="1">
                <a:solidFill>
                  <a:srgbClr val="FFC000"/>
                </a:solidFill>
              </a:rPr>
              <a:t>astfel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studiu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este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foarte</a:t>
            </a:r>
            <a:r>
              <a:rPr lang="en-US" dirty="0">
                <a:solidFill>
                  <a:srgbClr val="FFC000"/>
                </a:solidFill>
              </a:rPr>
              <a:t> important </a:t>
            </a:r>
            <a:r>
              <a:rPr lang="en-US" dirty="0" err="1">
                <a:solidFill>
                  <a:srgbClr val="FFC000"/>
                </a:solidFill>
              </a:rPr>
              <a:t>pentru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indeplinirea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uneia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dintre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cele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mai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importante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atributii</a:t>
            </a:r>
            <a:r>
              <a:rPr lang="en-US" dirty="0">
                <a:solidFill>
                  <a:srgbClr val="FFC000"/>
                </a:solidFill>
              </a:rPr>
              <a:t> ale PMB, </a:t>
            </a:r>
            <a:r>
              <a:rPr lang="en-US" dirty="0" err="1">
                <a:solidFill>
                  <a:srgbClr val="FFC000"/>
                </a:solidFill>
              </a:rPr>
              <a:t>si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anume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 err="1">
                <a:solidFill>
                  <a:srgbClr val="FFC000"/>
                </a:solidFill>
              </a:rPr>
              <a:t>protejarea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populatiei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este</a:t>
            </a:r>
            <a:r>
              <a:rPr lang="en-US" dirty="0">
                <a:solidFill>
                  <a:srgbClr val="FFC000"/>
                </a:solidFill>
              </a:rPr>
              <a:t> in </a:t>
            </a:r>
            <a:r>
              <a:rPr lang="en-US" dirty="0" err="1">
                <a:solidFill>
                  <a:srgbClr val="FFC000"/>
                </a:solidFill>
              </a:rPr>
              <a:t>stransa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corelatie</a:t>
            </a:r>
            <a:r>
              <a:rPr lang="en-US" dirty="0">
                <a:solidFill>
                  <a:srgbClr val="FFC000"/>
                </a:solidFill>
              </a:rPr>
              <a:t> cu </a:t>
            </a:r>
            <a:r>
              <a:rPr lang="en-US" dirty="0" err="1">
                <a:solidFill>
                  <a:srgbClr val="FFC000"/>
                </a:solidFill>
              </a:rPr>
              <a:t>Planul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gestionare</a:t>
            </a:r>
            <a:r>
              <a:rPr lang="en-US" dirty="0">
                <a:solidFill>
                  <a:srgbClr val="FFC000"/>
                </a:solidFill>
              </a:rPr>
              <a:t> a </a:t>
            </a:r>
            <a:r>
              <a:rPr lang="en-US" dirty="0" err="1">
                <a:solidFill>
                  <a:srgbClr val="FFC000"/>
                </a:solidFill>
              </a:rPr>
              <a:t>calitatii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aerului</a:t>
            </a:r>
            <a:r>
              <a:rPr lang="en-US" dirty="0">
                <a:solidFill>
                  <a:srgbClr val="FFC000"/>
                </a:solidFill>
              </a:rPr>
              <a:t>. </a:t>
            </a:r>
            <a:r>
              <a:rPr lang="en-US" dirty="0" err="1">
                <a:solidFill>
                  <a:srgbClr val="FFC000"/>
                </a:solidFill>
              </a:rPr>
              <a:t>Studiul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trebuie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efectuat</a:t>
            </a:r>
            <a:r>
              <a:rPr lang="en-US" dirty="0">
                <a:solidFill>
                  <a:srgbClr val="FFC000"/>
                </a:solidFill>
              </a:rPr>
              <a:t> in </a:t>
            </a:r>
            <a:r>
              <a:rPr lang="en-US" dirty="0" err="1">
                <a:solidFill>
                  <a:srgbClr val="FFC000"/>
                </a:solidFill>
              </a:rPr>
              <a:t>conformitate</a:t>
            </a:r>
            <a:r>
              <a:rPr lang="en-US" dirty="0">
                <a:solidFill>
                  <a:srgbClr val="FFC000"/>
                </a:solidFill>
              </a:rPr>
              <a:t> cu </a:t>
            </a:r>
            <a:r>
              <a:rPr lang="en-US" dirty="0" err="1">
                <a:solidFill>
                  <a:srgbClr val="FFC000"/>
                </a:solidFill>
              </a:rPr>
              <a:t>ghidurile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Organizatiei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Mondiale</a:t>
            </a:r>
            <a:r>
              <a:rPr lang="en-US" dirty="0">
                <a:solidFill>
                  <a:srgbClr val="FFC000"/>
                </a:solidFill>
              </a:rPr>
              <a:t> a </a:t>
            </a:r>
            <a:r>
              <a:rPr lang="en-US" dirty="0" err="1">
                <a:solidFill>
                  <a:srgbClr val="FFC000"/>
                </a:solidFill>
              </a:rPr>
              <a:t>Sanatatii</a:t>
            </a:r>
            <a:r>
              <a:rPr lang="en-US" dirty="0">
                <a:solidFill>
                  <a:srgbClr val="FFC000"/>
                </a:solidFill>
              </a:rPr>
              <a:t> (</a:t>
            </a:r>
            <a:r>
              <a:rPr lang="en-US" dirty="0" err="1">
                <a:solidFill>
                  <a:srgbClr val="FFC000"/>
                </a:solidFill>
              </a:rPr>
              <a:t>Liniile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directoare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calitatea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aerului</a:t>
            </a:r>
            <a:r>
              <a:rPr lang="en-US" dirty="0">
                <a:solidFill>
                  <a:srgbClr val="FFC000"/>
                </a:solidFill>
              </a:rPr>
              <a:t>, etc.) </a:t>
            </a:r>
            <a:r>
              <a:rPr lang="en-US" dirty="0" err="1">
                <a:solidFill>
                  <a:srgbClr val="FFC000"/>
                </a:solidFill>
              </a:rPr>
              <a:t>si</a:t>
            </a:r>
            <a:r>
              <a:rPr lang="en-US" dirty="0">
                <a:solidFill>
                  <a:srgbClr val="FFC000"/>
                </a:solidFill>
              </a:rPr>
              <a:t> cu </a:t>
            </a:r>
            <a:r>
              <a:rPr lang="en-US" dirty="0" err="1">
                <a:solidFill>
                  <a:srgbClr val="FFC000"/>
                </a:solidFill>
              </a:rPr>
              <a:t>alte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ghiduri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utilizate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pe</a:t>
            </a:r>
            <a:r>
              <a:rPr lang="en-US" dirty="0">
                <a:solidFill>
                  <a:srgbClr val="FFC000"/>
                </a:solidFill>
              </a:rPr>
              <a:t> plan </a:t>
            </a:r>
            <a:r>
              <a:rPr lang="en-US" dirty="0" err="1">
                <a:solidFill>
                  <a:srgbClr val="FFC000"/>
                </a:solidFill>
              </a:rPr>
              <a:t>mondial</a:t>
            </a:r>
            <a:r>
              <a:rPr lang="en-US" dirty="0">
                <a:solidFill>
                  <a:srgbClr val="FFC000"/>
                </a:solidFill>
              </a:rPr>
              <a:t>: </a:t>
            </a:r>
            <a:r>
              <a:rPr lang="en-US" dirty="0" err="1">
                <a:solidFill>
                  <a:srgbClr val="FFC000"/>
                </a:solidFill>
              </a:rPr>
              <a:t>Ghidul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pentru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evaluarea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expunerii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elaborat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Agentia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Protectia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Mediului</a:t>
            </a:r>
            <a:r>
              <a:rPr lang="en-US" dirty="0">
                <a:solidFill>
                  <a:srgbClr val="FFC000"/>
                </a:solidFill>
              </a:rPr>
              <a:t> a SUA, </a:t>
            </a:r>
            <a:r>
              <a:rPr lang="en-US" dirty="0" err="1">
                <a:solidFill>
                  <a:srgbClr val="FFC000"/>
                </a:solidFill>
              </a:rPr>
              <a:t>Ghidul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pentru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evaluarea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impactului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poluarii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aerului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asupra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sanatatii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în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orasele</a:t>
            </a:r>
            <a:r>
              <a:rPr lang="en-US" dirty="0">
                <a:solidFill>
                  <a:srgbClr val="FFC000"/>
                </a:solidFill>
              </a:rPr>
              <a:t> din Europa, etc. </a:t>
            </a:r>
            <a:endParaRPr lang="en-US" dirty="0" smtClean="0">
              <a:solidFill>
                <a:srgbClr val="FFC000"/>
              </a:solidFill>
            </a:endParaRPr>
          </a:p>
          <a:p>
            <a:pPr algn="just"/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Sistemul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operativ</a:t>
            </a:r>
            <a:r>
              <a:rPr lang="en-US" dirty="0">
                <a:solidFill>
                  <a:srgbClr val="FFC000"/>
                </a:solidFill>
              </a:rPr>
              <a:t> - informational </a:t>
            </a:r>
            <a:r>
              <a:rPr lang="en-US" dirty="0" err="1">
                <a:solidFill>
                  <a:srgbClr val="FFC000"/>
                </a:solidFill>
              </a:rPr>
              <a:t>pentru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managementul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calitatii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aerului</a:t>
            </a:r>
            <a:r>
              <a:rPr lang="en-US" dirty="0">
                <a:solidFill>
                  <a:srgbClr val="FFC000"/>
                </a:solidFill>
              </a:rPr>
              <a:t> in </a:t>
            </a:r>
            <a:r>
              <a:rPr lang="en-US" dirty="0" err="1">
                <a:solidFill>
                  <a:srgbClr val="FFC000"/>
                </a:solidFill>
              </a:rPr>
              <a:t>municipiul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Bucuresti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 err="1">
                <a:solidFill>
                  <a:srgbClr val="FFC000"/>
                </a:solidFill>
              </a:rPr>
              <a:t>gestionat</a:t>
            </a:r>
            <a:r>
              <a:rPr lang="en-US" dirty="0">
                <a:solidFill>
                  <a:srgbClr val="FFC000"/>
                </a:solidFill>
              </a:rPr>
              <a:t> de PMB </a:t>
            </a:r>
            <a:r>
              <a:rPr lang="en-US" dirty="0" err="1">
                <a:solidFill>
                  <a:srgbClr val="FFC000"/>
                </a:solidFill>
              </a:rPr>
              <a:t>va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reprezenta</a:t>
            </a:r>
            <a:r>
              <a:rPr lang="en-US" dirty="0">
                <a:solidFill>
                  <a:srgbClr val="FFC000"/>
                </a:solidFill>
              </a:rPr>
              <a:t> un instrument </a:t>
            </a:r>
            <a:r>
              <a:rPr lang="en-US" dirty="0" err="1">
                <a:solidFill>
                  <a:srgbClr val="FFC000"/>
                </a:solidFill>
              </a:rPr>
              <a:t>foarte</a:t>
            </a:r>
            <a:r>
              <a:rPr lang="en-US" dirty="0">
                <a:solidFill>
                  <a:srgbClr val="FFC000"/>
                </a:solidFill>
              </a:rPr>
              <a:t> important </a:t>
            </a:r>
            <a:r>
              <a:rPr lang="en-US" dirty="0" err="1">
                <a:solidFill>
                  <a:srgbClr val="FFC000"/>
                </a:solidFill>
              </a:rPr>
              <a:t>pentru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acest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studiu</a:t>
            </a:r>
            <a:r>
              <a:rPr lang="en-US" dirty="0">
                <a:solidFill>
                  <a:srgbClr val="FFC000"/>
                </a:solidFill>
              </a:rPr>
              <a:t>. </a:t>
            </a:r>
            <a:r>
              <a:rPr lang="en-US" dirty="0" err="1">
                <a:solidFill>
                  <a:srgbClr val="FFC000"/>
                </a:solidFill>
              </a:rPr>
              <a:t>Pentru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realizarea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studiului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vor</a:t>
            </a:r>
            <a:r>
              <a:rPr lang="en-US" dirty="0">
                <a:solidFill>
                  <a:srgbClr val="FFC000"/>
                </a:solidFill>
              </a:rPr>
              <a:t> fi </a:t>
            </a:r>
            <a:r>
              <a:rPr lang="en-US" dirty="0" err="1">
                <a:solidFill>
                  <a:srgbClr val="FFC000"/>
                </a:solidFill>
              </a:rPr>
              <a:t>necesare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actiuni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initiale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pregatire</a:t>
            </a:r>
            <a:r>
              <a:rPr lang="en-US" dirty="0">
                <a:solidFill>
                  <a:srgbClr val="FFC000"/>
                </a:solidFill>
              </a:rPr>
              <a:t>: </a:t>
            </a:r>
            <a:r>
              <a:rPr lang="en-US" dirty="0" err="1">
                <a:solidFill>
                  <a:srgbClr val="FFC000"/>
                </a:solidFill>
              </a:rPr>
              <a:t>discutii</a:t>
            </a:r>
            <a:r>
              <a:rPr lang="en-US" dirty="0">
                <a:solidFill>
                  <a:srgbClr val="FFC000"/>
                </a:solidFill>
              </a:rPr>
              <a:t> cu </a:t>
            </a:r>
            <a:r>
              <a:rPr lang="en-US" dirty="0" err="1">
                <a:solidFill>
                  <a:srgbClr val="FFC000"/>
                </a:solidFill>
              </a:rPr>
              <a:t>structurile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adecvate</a:t>
            </a:r>
            <a:r>
              <a:rPr lang="en-US" dirty="0">
                <a:solidFill>
                  <a:srgbClr val="FFC000"/>
                </a:solidFill>
              </a:rPr>
              <a:t> ale </a:t>
            </a:r>
            <a:r>
              <a:rPr lang="en-US" dirty="0" err="1">
                <a:solidFill>
                  <a:srgbClr val="FFC000"/>
                </a:solidFill>
              </a:rPr>
              <a:t>Ministerului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Sanatatii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 err="1">
                <a:solidFill>
                  <a:srgbClr val="FFC000"/>
                </a:solidFill>
              </a:rPr>
              <a:t>identificarea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cerintelor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 err="1">
                <a:solidFill>
                  <a:srgbClr val="FFC000"/>
                </a:solidFill>
              </a:rPr>
              <a:t>identificarea</a:t>
            </a:r>
            <a:r>
              <a:rPr lang="en-US" dirty="0">
                <a:solidFill>
                  <a:srgbClr val="FFC000"/>
                </a:solidFill>
              </a:rPr>
              <a:t> de </a:t>
            </a:r>
            <a:r>
              <a:rPr lang="en-US" dirty="0" err="1">
                <a:solidFill>
                  <a:srgbClr val="FFC000"/>
                </a:solidFill>
              </a:rPr>
              <a:t>fonduri</a:t>
            </a:r>
            <a:r>
              <a:rPr lang="en-US" dirty="0">
                <a:solidFill>
                  <a:srgbClr val="FFC000"/>
                </a:solidFill>
              </a:rPr>
              <a:t>, </a:t>
            </a:r>
            <a:r>
              <a:rPr lang="en-US" dirty="0" err="1">
                <a:solidFill>
                  <a:srgbClr val="FFC000"/>
                </a:solidFill>
              </a:rPr>
              <a:t>identificarea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entitatilor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necesar</a:t>
            </a:r>
            <a:r>
              <a:rPr lang="en-US" dirty="0">
                <a:solidFill>
                  <a:srgbClr val="FFC000"/>
                </a:solidFill>
              </a:rPr>
              <a:t> a fi implicate, etc. </a:t>
            </a:r>
            <a:endParaRPr lang="en-US" dirty="0" smtClean="0">
              <a:solidFill>
                <a:srgbClr val="FFC000"/>
              </a:solidFill>
            </a:endParaRPr>
          </a:p>
          <a:p>
            <a:pPr algn="just"/>
            <a:r>
              <a:rPr lang="en-US" b="1" dirty="0" err="1" smtClean="0">
                <a:solidFill>
                  <a:srgbClr val="FFC000"/>
                </a:solidFill>
              </a:rPr>
              <a:t>Indicator:</a:t>
            </a:r>
            <a:r>
              <a:rPr lang="en-US" b="1" dirty="0" err="1">
                <a:solidFill>
                  <a:srgbClr val="FFC000"/>
                </a:solidFill>
              </a:rPr>
              <a:t>Actiuni</a:t>
            </a:r>
            <a:r>
              <a:rPr lang="en-US" b="1" dirty="0">
                <a:solidFill>
                  <a:srgbClr val="FFC000"/>
                </a:solidFill>
              </a:rPr>
              <a:t> de </a:t>
            </a:r>
            <a:r>
              <a:rPr lang="en-US" b="1" dirty="0" err="1">
                <a:solidFill>
                  <a:srgbClr val="FFC000"/>
                </a:solidFill>
              </a:rPr>
              <a:t>initiere</a:t>
            </a:r>
            <a:r>
              <a:rPr lang="en-US" b="1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8702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ACTIUNI PREGATITOARE PENTRU DIMINUAREA IMPACTULUI NEGATIV ASUPRA STARII DE SPIRIT A CETATENILOR LA INTRODUCEREA MASURILOR DE REDUCERE A POLUARII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268871"/>
          </a:xfrm>
        </p:spPr>
        <p:txBody>
          <a:bodyPr>
            <a:normAutofit fontScale="92500"/>
          </a:bodyPr>
          <a:lstStyle/>
          <a:p>
            <a:endParaRPr lang="it-IT" dirty="0" smtClean="0"/>
          </a:p>
          <a:p>
            <a:pPr algn="just"/>
            <a:r>
              <a:rPr lang="it-IT" b="1" dirty="0" smtClean="0">
                <a:solidFill>
                  <a:srgbClr val="FFFF00"/>
                </a:solidFill>
              </a:rPr>
              <a:t>Masura nr.4</a:t>
            </a:r>
            <a:r>
              <a:rPr lang="it-IT" dirty="0" smtClean="0"/>
              <a:t>-Cresterea </a:t>
            </a:r>
            <a:r>
              <a:rPr lang="it-IT" dirty="0"/>
              <a:t>capacitatii si eficientei autoritatilor, in controlul masurilor </a:t>
            </a:r>
            <a:r>
              <a:rPr lang="it-IT" dirty="0" smtClean="0"/>
              <a:t>aplicate </a:t>
            </a:r>
          </a:p>
          <a:p>
            <a:pPr algn="just"/>
            <a:r>
              <a:rPr lang="en-US" dirty="0" err="1"/>
              <a:t>Revizuirea</a:t>
            </a:r>
            <a:r>
              <a:rPr lang="en-US" dirty="0"/>
              <a:t> </a:t>
            </a:r>
            <a:r>
              <a:rPr lang="en-US" dirty="0" err="1"/>
              <a:t>actelor</a:t>
            </a:r>
            <a:r>
              <a:rPr lang="en-US" dirty="0"/>
              <a:t> normative in </a:t>
            </a:r>
            <a:r>
              <a:rPr lang="en-US" dirty="0" err="1"/>
              <a:t>vigoare</a:t>
            </a:r>
            <a:r>
              <a:rPr lang="en-US" dirty="0"/>
              <a:t> care </a:t>
            </a:r>
            <a:r>
              <a:rPr lang="en-US" dirty="0" err="1"/>
              <a:t>reglementeaza</a:t>
            </a:r>
            <a:r>
              <a:rPr lang="en-US" dirty="0"/>
              <a:t> </a:t>
            </a:r>
            <a:r>
              <a:rPr lang="en-US" dirty="0" err="1"/>
              <a:t>desfasurarea</a:t>
            </a:r>
            <a:r>
              <a:rPr lang="en-US" dirty="0"/>
              <a:t> </a:t>
            </a:r>
            <a:r>
              <a:rPr lang="en-US" dirty="0" err="1"/>
              <a:t>activitatilor</a:t>
            </a:r>
            <a:r>
              <a:rPr lang="en-US" dirty="0"/>
              <a:t> cu impact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planuri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aplicarii</a:t>
            </a:r>
            <a:r>
              <a:rPr lang="en-US" dirty="0"/>
              <a:t> </a:t>
            </a:r>
            <a:r>
              <a:rPr lang="en-US" dirty="0" err="1"/>
              <a:t>masurilor</a:t>
            </a:r>
            <a:r>
              <a:rPr lang="en-US" dirty="0"/>
              <a:t> in </a:t>
            </a:r>
            <a:r>
              <a:rPr lang="en-US" dirty="0" err="1"/>
              <a:t>diferite</a:t>
            </a:r>
            <a:r>
              <a:rPr lang="en-US" dirty="0"/>
              <a:t> </a:t>
            </a:r>
            <a:r>
              <a:rPr lang="en-US" dirty="0" err="1"/>
              <a:t>sectoare</a:t>
            </a:r>
            <a:r>
              <a:rPr lang="en-US" dirty="0"/>
              <a:t> de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poluarea</a:t>
            </a:r>
            <a:r>
              <a:rPr lang="en-US" dirty="0"/>
              <a:t> </a:t>
            </a:r>
            <a:r>
              <a:rPr lang="en-US" dirty="0" err="1"/>
              <a:t>urbana</a:t>
            </a:r>
            <a:r>
              <a:rPr lang="en-US" dirty="0"/>
              <a:t> (</a:t>
            </a:r>
            <a:r>
              <a:rPr lang="en-US" dirty="0" err="1"/>
              <a:t>constructii</a:t>
            </a:r>
            <a:r>
              <a:rPr lang="en-US" dirty="0"/>
              <a:t>, transport, </a:t>
            </a:r>
            <a:r>
              <a:rPr lang="en-US" dirty="0" err="1"/>
              <a:t>suprafete</a:t>
            </a:r>
            <a:r>
              <a:rPr lang="en-US" dirty="0"/>
              <a:t> </a:t>
            </a:r>
            <a:r>
              <a:rPr lang="en-US" dirty="0" err="1"/>
              <a:t>neamenajate</a:t>
            </a:r>
            <a:r>
              <a:rPr lang="en-US" dirty="0"/>
              <a:t>)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prisma</a:t>
            </a:r>
            <a:r>
              <a:rPr lang="en-US" dirty="0"/>
              <a:t> </a:t>
            </a:r>
            <a:r>
              <a:rPr lang="en-US" dirty="0" err="1"/>
              <a:t>reglementarilor</a:t>
            </a:r>
            <a:r>
              <a:rPr lang="en-US" dirty="0"/>
              <a:t> </a:t>
            </a:r>
            <a:r>
              <a:rPr lang="en-US" dirty="0" err="1"/>
              <a:t>revizuite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Conlucrarea</a:t>
            </a:r>
            <a:r>
              <a:rPr lang="en-US" dirty="0" smtClean="0"/>
              <a:t> </a:t>
            </a:r>
            <a:r>
              <a:rPr lang="en-US" dirty="0" err="1"/>
              <a:t>îndeaproape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implicarea</a:t>
            </a:r>
            <a:r>
              <a:rPr lang="en-US" dirty="0"/>
              <a:t> </a:t>
            </a:r>
            <a:r>
              <a:rPr lang="en-US" dirty="0" err="1"/>
              <a:t>directă</a:t>
            </a:r>
            <a:r>
              <a:rPr lang="en-US" dirty="0"/>
              <a:t> a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autorităţilor</a:t>
            </a:r>
            <a:r>
              <a:rPr lang="en-US" dirty="0"/>
              <a:t> </a:t>
            </a:r>
            <a:r>
              <a:rPr lang="en-US" dirty="0" err="1"/>
              <a:t>abilitate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controleze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dea</a:t>
            </a:r>
            <a:r>
              <a:rPr lang="en-US" dirty="0"/>
              <a:t> </a:t>
            </a:r>
            <a:r>
              <a:rPr lang="en-US" dirty="0" err="1"/>
              <a:t>amenzi</a:t>
            </a:r>
            <a:r>
              <a:rPr lang="en-US" dirty="0"/>
              <a:t>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019800" y="2591494"/>
            <a:ext cx="5334000" cy="3245636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Indicator:</a:t>
            </a:r>
          </a:p>
          <a:p>
            <a:r>
              <a:rPr lang="pt-BR" dirty="0"/>
              <a:t>Numar de documente emisie/revizuite</a:t>
            </a:r>
            <a:br>
              <a:rPr lang="pt-BR" dirty="0"/>
            </a:br>
            <a:r>
              <a:rPr lang="pt-BR" dirty="0"/>
              <a:t>Numar de amenzi aplicate conform reglementarilor in vigoare </a:t>
            </a:r>
            <a:endParaRPr lang="pt-BR" dirty="0" smtClean="0"/>
          </a:p>
          <a:p>
            <a:endParaRPr lang="pt-BR" dirty="0"/>
          </a:p>
          <a:p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Reducerea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emisiilor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</a:rPr>
              <a:t> ca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urmare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</a:rPr>
              <a:t> a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măsurii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Arial" panose="020B0604020202020204" pitchFamily="34" charset="0"/>
              </a:rPr>
              <a:t>aplicate</a:t>
            </a:r>
            <a:endParaRPr lang="pt-BR" dirty="0" smtClean="0"/>
          </a:p>
          <a:p>
            <a:r>
              <a:rPr lang="en-US" dirty="0" err="1"/>
              <a:t>Reducere</a:t>
            </a:r>
            <a:r>
              <a:rPr lang="en-US" dirty="0"/>
              <a:t> cu </a:t>
            </a:r>
            <a:r>
              <a:rPr lang="en-US" dirty="0" err="1"/>
              <a:t>certitudine</a:t>
            </a:r>
            <a:r>
              <a:rPr lang="en-US" dirty="0"/>
              <a:t> a </a:t>
            </a:r>
            <a:r>
              <a:rPr lang="en-US" dirty="0" err="1"/>
              <a:t>emisiilor</a:t>
            </a:r>
            <a:r>
              <a:rPr lang="en-US" dirty="0"/>
              <a:t>, </a:t>
            </a:r>
            <a:r>
              <a:rPr lang="en-US" dirty="0" err="1"/>
              <a:t>necuantificabila</a:t>
            </a:r>
            <a:r>
              <a:rPr lang="en-US" dirty="0"/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261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MASURI PRIVIND </a:t>
            </a:r>
            <a:r>
              <a:rPr lang="en-US" dirty="0">
                <a:solidFill>
                  <a:srgbClr val="FFFF00"/>
                </a:solidFill>
              </a:rPr>
              <a:t>TRANSPORTUL</a:t>
            </a:r>
            <a:r>
              <a:rPr lang="en-US" dirty="0"/>
              <a:t> URBAN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0729" y="1515475"/>
            <a:ext cx="4739241" cy="425032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</a:rPr>
              <a:t>Masura</a:t>
            </a:r>
            <a:r>
              <a:rPr lang="en-US" sz="3200" b="1" dirty="0" smtClean="0">
                <a:solidFill>
                  <a:srgbClr val="FF0000"/>
                </a:solidFill>
              </a:rPr>
              <a:t> 5- </a:t>
            </a:r>
            <a:r>
              <a:rPr lang="en-US" sz="3200" dirty="0" err="1" smtClean="0">
                <a:solidFill>
                  <a:srgbClr val="FF0000"/>
                </a:solidFill>
              </a:rPr>
              <a:t>Modernizare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continua a </a:t>
            </a:r>
            <a:r>
              <a:rPr lang="en-US" sz="3200" dirty="0" err="1">
                <a:solidFill>
                  <a:srgbClr val="FF0000"/>
                </a:solidFill>
              </a:rPr>
              <a:t>structurii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parcului</a:t>
            </a:r>
            <a:r>
              <a:rPr lang="en-US" sz="3200" dirty="0">
                <a:solidFill>
                  <a:srgbClr val="FF0000"/>
                </a:solidFill>
              </a:rPr>
              <a:t> auto </a:t>
            </a:r>
            <a:r>
              <a:rPr lang="en-US" sz="3200" dirty="0" err="1">
                <a:solidFill>
                  <a:srgbClr val="FF0000"/>
                </a:solidFill>
              </a:rPr>
              <a:t>utilizat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pentru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transportul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public</a:t>
            </a:r>
          </a:p>
          <a:p>
            <a:pPr algn="just"/>
            <a:endParaRPr lang="en-US" sz="3200" dirty="0"/>
          </a:p>
          <a:p>
            <a:pPr algn="just"/>
            <a:r>
              <a:rPr lang="en-US" sz="3800" dirty="0"/>
              <a:t>RATB </a:t>
            </a:r>
            <a:r>
              <a:rPr lang="en-US" sz="3800" dirty="0" err="1"/>
              <a:t>va</a:t>
            </a:r>
            <a:r>
              <a:rPr lang="en-US" sz="3800" dirty="0"/>
              <a:t> continua </a:t>
            </a:r>
            <a:r>
              <a:rPr lang="en-US" sz="3800" dirty="0" err="1"/>
              <a:t>procesul</a:t>
            </a:r>
            <a:r>
              <a:rPr lang="en-US" sz="3800" dirty="0"/>
              <a:t> de </a:t>
            </a:r>
            <a:r>
              <a:rPr lang="en-US" sz="3800" dirty="0" err="1"/>
              <a:t>modernizare</a:t>
            </a:r>
            <a:r>
              <a:rPr lang="en-US" sz="3800" dirty="0"/>
              <a:t> a </a:t>
            </a:r>
            <a:r>
              <a:rPr lang="en-US" sz="3800" dirty="0" err="1"/>
              <a:t>parcului</a:t>
            </a:r>
            <a:r>
              <a:rPr lang="en-US" sz="3800" dirty="0"/>
              <a:t> de </a:t>
            </a:r>
            <a:r>
              <a:rPr lang="en-US" sz="3800" dirty="0" err="1"/>
              <a:t>autovehicule</a:t>
            </a:r>
            <a:r>
              <a:rPr lang="en-US" sz="3800" dirty="0"/>
              <a:t> </a:t>
            </a:r>
            <a:r>
              <a:rPr lang="en-US" sz="3800" dirty="0" err="1"/>
              <a:t>astfel</a:t>
            </a:r>
            <a:r>
              <a:rPr lang="en-US" sz="3800" dirty="0"/>
              <a:t> </a:t>
            </a:r>
            <a:r>
              <a:rPr lang="en-US" sz="3800" dirty="0" err="1"/>
              <a:t>incat</a:t>
            </a:r>
            <a:r>
              <a:rPr lang="en-US" sz="3800" dirty="0"/>
              <a:t> </a:t>
            </a:r>
            <a:r>
              <a:rPr lang="en-US" sz="3800" dirty="0" err="1"/>
              <a:t>prin</a:t>
            </a:r>
            <a:r>
              <a:rPr lang="en-US" sz="3800" dirty="0"/>
              <a:t> </a:t>
            </a:r>
            <a:r>
              <a:rPr lang="en-US" sz="3800" dirty="0" err="1"/>
              <a:t>înlocuirea</a:t>
            </a:r>
            <a:r>
              <a:rPr lang="en-US" sz="3800" dirty="0"/>
              <a:t> </a:t>
            </a:r>
            <a:r>
              <a:rPr lang="en-US" sz="3800" dirty="0" err="1"/>
              <a:t>autobuzelor</a:t>
            </a:r>
            <a:r>
              <a:rPr lang="en-US" sz="3800" dirty="0"/>
              <a:t> din </a:t>
            </a:r>
            <a:r>
              <a:rPr lang="en-US" sz="3800" dirty="0" err="1"/>
              <a:t>prezent</a:t>
            </a:r>
            <a:r>
              <a:rPr lang="en-US" sz="3800" dirty="0"/>
              <a:t> </a:t>
            </a:r>
            <a:r>
              <a:rPr lang="en-US" sz="3800" dirty="0" err="1"/>
              <a:t>numai</a:t>
            </a:r>
            <a:r>
              <a:rPr lang="en-US" sz="3800" dirty="0"/>
              <a:t> cu </a:t>
            </a:r>
            <a:r>
              <a:rPr lang="en-US" sz="3800" dirty="0" err="1"/>
              <a:t>autobuze</a:t>
            </a:r>
            <a:r>
              <a:rPr lang="en-US" sz="3800" dirty="0"/>
              <a:t> care </a:t>
            </a:r>
            <a:r>
              <a:rPr lang="en-US" sz="3800" dirty="0" err="1"/>
              <a:t>respecta</a:t>
            </a:r>
            <a:r>
              <a:rPr lang="en-US" sz="3800" dirty="0"/>
              <a:t> </a:t>
            </a:r>
            <a:r>
              <a:rPr lang="en-US" sz="3800" dirty="0" err="1"/>
              <a:t>ultimele</a:t>
            </a:r>
            <a:r>
              <a:rPr lang="en-US" sz="3800" dirty="0"/>
              <a:t> </a:t>
            </a:r>
            <a:r>
              <a:rPr lang="en-US" sz="3800" dirty="0" err="1"/>
              <a:t>norme</a:t>
            </a:r>
            <a:r>
              <a:rPr lang="en-US" sz="3800" dirty="0"/>
              <a:t> de </a:t>
            </a:r>
            <a:r>
              <a:rPr lang="en-US" sz="3800" dirty="0" err="1"/>
              <a:t>poluare</a:t>
            </a:r>
            <a:r>
              <a:rPr lang="en-US" sz="3800" dirty="0"/>
              <a:t>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Indicator</a:t>
            </a:r>
          </a:p>
          <a:p>
            <a:r>
              <a:rPr lang="en-US" dirty="0" smtClean="0"/>
              <a:t>Nr </a:t>
            </a:r>
            <a:r>
              <a:rPr lang="en-US" dirty="0" err="1"/>
              <a:t>autovehicule</a:t>
            </a:r>
            <a:r>
              <a:rPr lang="en-US" dirty="0"/>
              <a:t> </a:t>
            </a:r>
            <a:r>
              <a:rPr lang="en-US" dirty="0" err="1"/>
              <a:t>vechi</a:t>
            </a:r>
            <a:r>
              <a:rPr lang="en-US" dirty="0"/>
              <a:t> </a:t>
            </a:r>
            <a:r>
              <a:rPr lang="en-US" dirty="0" err="1"/>
              <a:t>inlocuite</a:t>
            </a:r>
            <a:r>
              <a:rPr lang="en-US" dirty="0"/>
              <a:t> cu </a:t>
            </a:r>
            <a:r>
              <a:rPr lang="en-US" dirty="0" err="1"/>
              <a:t>autovehicule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au o </a:t>
            </a:r>
            <a:r>
              <a:rPr lang="en-US" dirty="0" err="1"/>
              <a:t>tehnologie</a:t>
            </a:r>
            <a:r>
              <a:rPr lang="en-US" dirty="0"/>
              <a:t> de </a:t>
            </a:r>
            <a:r>
              <a:rPr lang="en-US" dirty="0" err="1"/>
              <a:t>ultima</a:t>
            </a:r>
            <a:r>
              <a:rPr lang="en-US" dirty="0"/>
              <a:t> </a:t>
            </a:r>
            <a:r>
              <a:rPr lang="en-US" dirty="0" err="1"/>
              <a:t>generatie</a:t>
            </a:r>
            <a:r>
              <a:rPr lang="en-US" dirty="0"/>
              <a:t> de control al </a:t>
            </a:r>
            <a:r>
              <a:rPr lang="en-US" dirty="0" err="1" smtClean="0"/>
              <a:t>emisiilor</a:t>
            </a:r>
            <a:endParaRPr lang="en-US" dirty="0" smtClean="0"/>
          </a:p>
          <a:p>
            <a:r>
              <a:rPr lang="en-US" b="1" dirty="0" err="1">
                <a:solidFill>
                  <a:srgbClr val="FF0000"/>
                </a:solidFill>
              </a:rPr>
              <a:t>Scenariu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dirty="0" err="1"/>
              <a:t>Inlocuirea</a:t>
            </a:r>
            <a:r>
              <a:rPr lang="en-US" dirty="0"/>
              <a:t> a 100 % din </a:t>
            </a:r>
            <a:r>
              <a:rPr lang="en-US" dirty="0" err="1"/>
              <a:t>parcul</a:t>
            </a:r>
            <a:r>
              <a:rPr lang="en-US" dirty="0"/>
              <a:t> de </a:t>
            </a:r>
            <a:r>
              <a:rPr lang="en-US" dirty="0" err="1"/>
              <a:t>autobuze</a:t>
            </a:r>
            <a:r>
              <a:rPr lang="en-US" dirty="0"/>
              <a:t> RATB, EURO 3 - cu EURO 6</a:t>
            </a:r>
            <a:endParaRPr lang="en-US" dirty="0" smtClean="0"/>
          </a:p>
          <a:p>
            <a:r>
              <a:rPr lang="en-US" dirty="0" err="1"/>
              <a:t>Reducere</a:t>
            </a:r>
            <a:r>
              <a:rPr lang="en-US" dirty="0"/>
              <a:t> </a:t>
            </a:r>
            <a:r>
              <a:rPr lang="en-US" dirty="0" err="1"/>
              <a:t>relativa</a:t>
            </a:r>
            <a:r>
              <a:rPr lang="en-US" dirty="0"/>
              <a:t>:</a:t>
            </a:r>
          </a:p>
          <a:p>
            <a:r>
              <a:rPr lang="en-US" dirty="0"/>
              <a:t>35,6 % din </a:t>
            </a:r>
            <a:r>
              <a:rPr lang="en-US" dirty="0" err="1"/>
              <a:t>Nox</a:t>
            </a:r>
            <a:endParaRPr lang="en-US" dirty="0"/>
          </a:p>
          <a:p>
            <a:r>
              <a:rPr lang="en-US" dirty="0"/>
              <a:t>60,1 % din PM10 </a:t>
            </a:r>
            <a:r>
              <a:rPr lang="en-US" dirty="0" err="1"/>
              <a:t>esapament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aferente</a:t>
            </a:r>
            <a:r>
              <a:rPr lang="en-US" dirty="0"/>
              <a:t> </a:t>
            </a:r>
            <a:r>
              <a:rPr lang="en-US" dirty="0" err="1"/>
              <a:t>parcului</a:t>
            </a:r>
            <a:r>
              <a:rPr lang="en-US" dirty="0"/>
              <a:t> de </a:t>
            </a:r>
            <a:r>
              <a:rPr lang="en-US" dirty="0" err="1"/>
              <a:t>autobuze</a:t>
            </a:r>
            <a:r>
              <a:rPr lang="en-US" dirty="0"/>
              <a:t> RATB</a:t>
            </a:r>
          </a:p>
          <a:p>
            <a:endParaRPr lang="en-US" dirty="0"/>
          </a:p>
          <a:p>
            <a:r>
              <a:rPr lang="en-US" dirty="0" err="1"/>
              <a:t>Reducere</a:t>
            </a:r>
            <a:r>
              <a:rPr lang="en-US" dirty="0"/>
              <a:t> </a:t>
            </a:r>
            <a:r>
              <a:rPr lang="en-US" dirty="0" err="1"/>
              <a:t>absoluta</a:t>
            </a:r>
            <a:r>
              <a:rPr lang="en-US" dirty="0"/>
              <a:t>:</a:t>
            </a:r>
          </a:p>
          <a:p>
            <a:r>
              <a:rPr lang="en-US" dirty="0"/>
              <a:t>0,3 % din </a:t>
            </a:r>
            <a:r>
              <a:rPr lang="en-US" dirty="0" err="1"/>
              <a:t>Nox</a:t>
            </a:r>
            <a:endParaRPr lang="en-US" dirty="0"/>
          </a:p>
          <a:p>
            <a:r>
              <a:rPr lang="en-US" dirty="0"/>
              <a:t>0,2 % din PM10 </a:t>
            </a:r>
            <a:r>
              <a:rPr lang="en-US" dirty="0" err="1"/>
              <a:t>esapament</a:t>
            </a:r>
            <a:r>
              <a:rPr lang="en-US" dirty="0"/>
              <a:t>,</a:t>
            </a:r>
          </a:p>
          <a:p>
            <a:r>
              <a:rPr lang="en-US" dirty="0"/>
              <a:t>a </a:t>
            </a:r>
            <a:r>
              <a:rPr lang="en-US" dirty="0" err="1"/>
              <a:t>emisiilor</a:t>
            </a:r>
            <a:r>
              <a:rPr lang="en-US" dirty="0"/>
              <a:t> </a:t>
            </a:r>
            <a:r>
              <a:rPr lang="en-US" dirty="0" err="1"/>
              <a:t>totale</a:t>
            </a:r>
            <a:r>
              <a:rPr lang="en-US" dirty="0"/>
              <a:t> </a:t>
            </a:r>
            <a:r>
              <a:rPr lang="en-US" dirty="0" err="1"/>
              <a:t>aferente</a:t>
            </a:r>
            <a:r>
              <a:rPr lang="en-US" dirty="0"/>
              <a:t> </a:t>
            </a:r>
            <a:r>
              <a:rPr lang="en-US" dirty="0" err="1"/>
              <a:t>traficului</a:t>
            </a:r>
            <a:r>
              <a:rPr lang="en-US" dirty="0"/>
              <a:t> </a:t>
            </a:r>
            <a:r>
              <a:rPr lang="en-US" dirty="0" err="1"/>
              <a:t>rutier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549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0833" y="475989"/>
            <a:ext cx="4532334" cy="1240077"/>
          </a:xfrm>
        </p:spPr>
        <p:txBody>
          <a:bodyPr>
            <a:normAutofit/>
          </a:bodyPr>
          <a:lstStyle/>
          <a:p>
            <a:r>
              <a:rPr lang="en-US" sz="2400" dirty="0"/>
              <a:t>MASURI PRIVIND </a:t>
            </a:r>
            <a:r>
              <a:rPr lang="en-US" sz="2400" dirty="0">
                <a:solidFill>
                  <a:srgbClr val="FFFF00"/>
                </a:solidFill>
              </a:rPr>
              <a:t>TRANSPORTUL</a:t>
            </a:r>
            <a:r>
              <a:rPr lang="en-US" sz="2400" dirty="0"/>
              <a:t> URBAN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0833" y="1716066"/>
            <a:ext cx="5669071" cy="2017734"/>
          </a:xfrm>
        </p:spPr>
        <p:txBody>
          <a:bodyPr>
            <a:normAutofit fontScale="77500" lnSpcReduction="20000"/>
          </a:bodyPr>
          <a:lstStyle/>
          <a:p>
            <a:r>
              <a:rPr lang="it-IT" sz="2300" b="1" dirty="0" smtClean="0">
                <a:solidFill>
                  <a:srgbClr val="FF0000"/>
                </a:solidFill>
              </a:rPr>
              <a:t>Masura 6:Modernizare </a:t>
            </a:r>
            <a:r>
              <a:rPr lang="it-IT" sz="2300" b="1" dirty="0">
                <a:solidFill>
                  <a:srgbClr val="FF0000"/>
                </a:solidFill>
              </a:rPr>
              <a:t>parc auto persoane juridice si institutii </a:t>
            </a:r>
            <a:endParaRPr lang="it-IT" sz="2300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/>
              <a:t>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realiza</a:t>
            </a:r>
            <a:r>
              <a:rPr lang="en-US" dirty="0"/>
              <a:t> un </a:t>
            </a:r>
            <a:r>
              <a:rPr lang="en-US" dirty="0" err="1"/>
              <a:t>inventar</a:t>
            </a:r>
            <a:r>
              <a:rPr lang="en-US" dirty="0"/>
              <a:t> al </a:t>
            </a:r>
            <a:r>
              <a:rPr lang="en-US" dirty="0" err="1"/>
              <a:t>parcului</a:t>
            </a:r>
            <a:r>
              <a:rPr lang="en-US" dirty="0"/>
              <a:t> auto </a:t>
            </a:r>
            <a:r>
              <a:rPr lang="en-US" dirty="0" err="1"/>
              <a:t>inmatriculat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persoane</a:t>
            </a:r>
            <a:r>
              <a:rPr lang="en-US" dirty="0"/>
              <a:t> </a:t>
            </a:r>
            <a:r>
              <a:rPr lang="en-US" dirty="0" err="1"/>
              <a:t>juridice</a:t>
            </a:r>
            <a:r>
              <a:rPr lang="en-US" dirty="0"/>
              <a:t>/</a:t>
            </a:r>
            <a:r>
              <a:rPr lang="en-US" dirty="0" err="1"/>
              <a:t>institutii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sa</a:t>
            </a:r>
            <a:r>
              <a:rPr lang="en-US" dirty="0"/>
              <a:t> se </a:t>
            </a:r>
            <a:r>
              <a:rPr lang="en-US" dirty="0" err="1"/>
              <a:t>afle</a:t>
            </a:r>
            <a:r>
              <a:rPr lang="en-US" dirty="0"/>
              <a:t> </a:t>
            </a:r>
            <a:r>
              <a:rPr lang="en-US" dirty="0" err="1"/>
              <a:t>numarul</a:t>
            </a:r>
            <a:r>
              <a:rPr lang="en-US" dirty="0"/>
              <a:t> de </a:t>
            </a:r>
            <a:r>
              <a:rPr lang="en-US" dirty="0" err="1"/>
              <a:t>masini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de </a:t>
            </a:r>
            <a:r>
              <a:rPr lang="en-US" dirty="0" err="1"/>
              <a:t>poluare</a:t>
            </a:r>
            <a:r>
              <a:rPr lang="en-US" dirty="0"/>
              <a:t> a </a:t>
            </a:r>
            <a:r>
              <a:rPr lang="en-US" dirty="0" err="1"/>
              <a:t>acestora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err="1"/>
              <a:t>functie</a:t>
            </a:r>
            <a:r>
              <a:rPr lang="en-US" dirty="0"/>
              <a:t> de </a:t>
            </a:r>
            <a:r>
              <a:rPr lang="en-US" dirty="0" err="1"/>
              <a:t>rezultatul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</a:t>
            </a:r>
            <a:r>
              <a:rPr lang="en-US" dirty="0" err="1"/>
              <a:t>inventar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de </a:t>
            </a:r>
            <a:r>
              <a:rPr lang="en-US" dirty="0" err="1"/>
              <a:t>impactul</a:t>
            </a:r>
            <a:r>
              <a:rPr lang="en-US" dirty="0"/>
              <a:t> </a:t>
            </a:r>
            <a:r>
              <a:rPr lang="en-US" dirty="0" err="1"/>
              <a:t>preconizat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calitatii</a:t>
            </a:r>
            <a:r>
              <a:rPr lang="en-US" dirty="0"/>
              <a:t> </a:t>
            </a:r>
            <a:r>
              <a:rPr lang="en-US" dirty="0" err="1"/>
              <a:t>aerului</a:t>
            </a:r>
            <a:r>
              <a:rPr lang="en-US" dirty="0"/>
              <a:t> al </a:t>
            </a:r>
            <a:r>
              <a:rPr lang="en-US" dirty="0" err="1"/>
              <a:t>utilizarii</a:t>
            </a:r>
            <a:r>
              <a:rPr lang="en-US" dirty="0"/>
              <a:t> </a:t>
            </a:r>
            <a:r>
              <a:rPr lang="en-US" dirty="0" err="1"/>
              <a:t>autovehiculelor</a:t>
            </a:r>
            <a:r>
              <a:rPr lang="en-US" dirty="0"/>
              <a:t> din </a:t>
            </a:r>
            <a:r>
              <a:rPr lang="en-US" dirty="0" err="1"/>
              <a:t>parcul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persoane</a:t>
            </a:r>
            <a:r>
              <a:rPr lang="en-US" dirty="0"/>
              <a:t> </a:t>
            </a:r>
            <a:r>
              <a:rPr lang="en-US" dirty="0" err="1"/>
              <a:t>juridice</a:t>
            </a:r>
            <a:r>
              <a:rPr lang="en-US" dirty="0"/>
              <a:t>/</a:t>
            </a:r>
            <a:r>
              <a:rPr lang="en-US" dirty="0" err="1"/>
              <a:t>institutii</a:t>
            </a:r>
            <a:r>
              <a:rPr lang="en-US" dirty="0"/>
              <a:t>,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lua</a:t>
            </a:r>
            <a:r>
              <a:rPr lang="en-US" dirty="0"/>
              <a:t> </a:t>
            </a:r>
            <a:r>
              <a:rPr lang="en-US" dirty="0" err="1"/>
              <a:t>decizii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modernizarea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</a:t>
            </a:r>
            <a:r>
              <a:rPr lang="en-US" dirty="0" err="1"/>
              <a:t>parc</a:t>
            </a:r>
            <a:r>
              <a:rPr lang="en-US" dirty="0"/>
              <a:t>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59674" y="300626"/>
            <a:ext cx="5877838" cy="6188600"/>
          </a:xfrm>
        </p:spPr>
        <p:txBody>
          <a:bodyPr>
            <a:noAutofit/>
          </a:bodyPr>
          <a:lstStyle/>
          <a:p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Scenariu</a:t>
            </a:r>
            <a:r>
              <a:rPr lang="en-US" sz="1600" dirty="0"/>
              <a:t>: </a:t>
            </a:r>
            <a:r>
              <a:rPr lang="en-US" sz="1600" dirty="0" err="1"/>
              <a:t>Inlocuirea</a:t>
            </a:r>
            <a:r>
              <a:rPr lang="en-US" sz="1600" dirty="0"/>
              <a:t> a 20 % din </a:t>
            </a:r>
            <a:r>
              <a:rPr lang="en-US" sz="1600" dirty="0" err="1"/>
              <a:t>parcul</a:t>
            </a:r>
            <a:r>
              <a:rPr lang="en-US" sz="1600" dirty="0"/>
              <a:t> de </a:t>
            </a:r>
            <a:r>
              <a:rPr lang="en-US" sz="1600" dirty="0" err="1"/>
              <a:t>autovehicule</a:t>
            </a:r>
            <a:r>
              <a:rPr lang="en-US" sz="1600" dirty="0"/>
              <a:t> </a:t>
            </a:r>
            <a:r>
              <a:rPr lang="en-US" sz="1600" dirty="0" err="1"/>
              <a:t>aparţinând</a:t>
            </a:r>
            <a:r>
              <a:rPr lang="en-US" sz="1600" dirty="0"/>
              <a:t> </a:t>
            </a:r>
            <a:r>
              <a:rPr lang="en-US" sz="1600" dirty="0" err="1"/>
              <a:t>persoanelor</a:t>
            </a:r>
            <a:r>
              <a:rPr lang="en-US" sz="1600" dirty="0"/>
              <a:t> </a:t>
            </a:r>
            <a:r>
              <a:rPr lang="en-US" sz="1600" dirty="0" err="1"/>
              <a:t>juridice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instituţiilor</a:t>
            </a:r>
            <a:r>
              <a:rPr lang="en-US" sz="1600" dirty="0"/>
              <a:t> (</a:t>
            </a:r>
            <a:r>
              <a:rPr lang="en-US" sz="1600" dirty="0" err="1"/>
              <a:t>autoturisme</a:t>
            </a:r>
            <a:r>
              <a:rPr lang="en-US" sz="1600" dirty="0"/>
              <a:t>, </a:t>
            </a:r>
            <a:r>
              <a:rPr lang="en-US" sz="1600" dirty="0" err="1"/>
              <a:t>autoutilitare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autovehicule</a:t>
            </a:r>
            <a:r>
              <a:rPr lang="en-US" sz="1600" dirty="0"/>
              <a:t> </a:t>
            </a:r>
            <a:r>
              <a:rPr lang="en-US" sz="1600" dirty="0" err="1"/>
              <a:t>grele</a:t>
            </a:r>
            <a:r>
              <a:rPr lang="en-US" sz="1600" dirty="0"/>
              <a:t> - </a:t>
            </a:r>
            <a:r>
              <a:rPr lang="en-US" sz="1600" dirty="0" err="1"/>
              <a:t>fără</a:t>
            </a:r>
            <a:r>
              <a:rPr lang="en-US" sz="1600" dirty="0"/>
              <a:t> </a:t>
            </a:r>
            <a:r>
              <a:rPr lang="en-US" sz="1600" dirty="0" err="1"/>
              <a:t>autobuze</a:t>
            </a:r>
            <a:r>
              <a:rPr lang="en-US" sz="1600" dirty="0"/>
              <a:t>), non EURO 6 - cu EURO 6. Se </a:t>
            </a:r>
            <a:r>
              <a:rPr lang="en-US" sz="1600" dirty="0" err="1"/>
              <a:t>presupune</a:t>
            </a:r>
            <a:r>
              <a:rPr lang="en-US" sz="1600" dirty="0"/>
              <a:t> </a:t>
            </a:r>
            <a:r>
              <a:rPr lang="en-US" sz="1600" dirty="0" err="1"/>
              <a:t>că</a:t>
            </a:r>
            <a:r>
              <a:rPr lang="en-US" sz="1600" dirty="0"/>
              <a:t> </a:t>
            </a:r>
            <a:r>
              <a:rPr lang="en-US" sz="1600" dirty="0" err="1"/>
              <a:t>acest</a:t>
            </a:r>
            <a:r>
              <a:rPr lang="en-US" sz="1600" dirty="0"/>
              <a:t> </a:t>
            </a:r>
            <a:r>
              <a:rPr lang="en-US" sz="1600" dirty="0" err="1"/>
              <a:t>parc</a:t>
            </a:r>
            <a:r>
              <a:rPr lang="en-US" sz="1600" dirty="0"/>
              <a:t> </a:t>
            </a:r>
            <a:r>
              <a:rPr lang="en-US" sz="1600" dirty="0" err="1"/>
              <a:t>reprezintă</a:t>
            </a:r>
            <a:r>
              <a:rPr lang="en-US" sz="1600" dirty="0"/>
              <a:t> 50 % din </a:t>
            </a:r>
            <a:r>
              <a:rPr lang="en-US" sz="1600" dirty="0" err="1"/>
              <a:t>numărul</a:t>
            </a:r>
            <a:r>
              <a:rPr lang="en-US" sz="1600" dirty="0"/>
              <a:t> total de </a:t>
            </a:r>
            <a:r>
              <a:rPr lang="en-US" sz="1600" dirty="0" err="1"/>
              <a:t>autoturisme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autoutilitare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100 % din </a:t>
            </a:r>
            <a:r>
              <a:rPr lang="en-US" sz="1600" dirty="0" err="1"/>
              <a:t>numărul</a:t>
            </a:r>
            <a:r>
              <a:rPr lang="en-US" sz="1600" dirty="0"/>
              <a:t> total de </a:t>
            </a:r>
            <a:r>
              <a:rPr lang="en-US" sz="1600" dirty="0" err="1"/>
              <a:t>autovehicule</a:t>
            </a:r>
            <a:r>
              <a:rPr lang="en-US" sz="1600" dirty="0"/>
              <a:t> </a:t>
            </a:r>
            <a:r>
              <a:rPr lang="en-US" sz="1600" dirty="0" err="1"/>
              <a:t>grele</a:t>
            </a:r>
            <a:r>
              <a:rPr lang="en-US" sz="1600" dirty="0"/>
              <a:t> - </a:t>
            </a:r>
            <a:r>
              <a:rPr lang="en-US" sz="1600" dirty="0" err="1"/>
              <a:t>fără</a:t>
            </a:r>
            <a:r>
              <a:rPr lang="en-US" sz="1600" dirty="0"/>
              <a:t> </a:t>
            </a:r>
            <a:r>
              <a:rPr lang="en-US" sz="1600" dirty="0" err="1"/>
              <a:t>autobuze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err="1"/>
              <a:t>Efect</a:t>
            </a:r>
            <a:r>
              <a:rPr lang="en-US" sz="1600" dirty="0"/>
              <a:t>: </a:t>
            </a:r>
            <a:r>
              <a:rPr lang="en-US" sz="1600" dirty="0" err="1"/>
              <a:t>reducere</a:t>
            </a:r>
            <a:r>
              <a:rPr lang="en-US" sz="1600" dirty="0"/>
              <a:t> cu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8,4 % din NOx</a:t>
            </a:r>
            <a:br>
              <a:rPr lang="en-US" sz="1600" dirty="0"/>
            </a:br>
            <a:r>
              <a:rPr lang="en-US" sz="1600" dirty="0"/>
              <a:t>9,6 % din PM10 </a:t>
            </a:r>
            <a:r>
              <a:rPr lang="en-US" sz="1600" dirty="0" err="1"/>
              <a:t>esapament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a </a:t>
            </a:r>
            <a:r>
              <a:rPr lang="en-US" sz="1600" dirty="0" err="1"/>
              <a:t>emisiilor</a:t>
            </a:r>
            <a:r>
              <a:rPr lang="en-US" sz="1600" dirty="0"/>
              <a:t> </a:t>
            </a:r>
            <a:r>
              <a:rPr lang="en-US" sz="1600" dirty="0" err="1"/>
              <a:t>totale</a:t>
            </a:r>
            <a:r>
              <a:rPr lang="en-US" sz="1600" dirty="0"/>
              <a:t> </a:t>
            </a:r>
            <a:r>
              <a:rPr lang="en-US" sz="1600" dirty="0" err="1"/>
              <a:t>aferente</a:t>
            </a:r>
            <a:r>
              <a:rPr lang="en-US" sz="1600" dirty="0"/>
              <a:t> </a:t>
            </a:r>
            <a:r>
              <a:rPr lang="en-US" sz="1600" dirty="0" err="1"/>
              <a:t>traficului</a:t>
            </a:r>
            <a:r>
              <a:rPr lang="en-US" sz="1600" dirty="0"/>
              <a:t> </a:t>
            </a:r>
            <a:r>
              <a:rPr lang="en-US" sz="1600" dirty="0" err="1"/>
              <a:t>rutier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400" dirty="0" err="1"/>
              <a:t>Scenariu</a:t>
            </a:r>
            <a:r>
              <a:rPr lang="en-US" sz="1400" dirty="0"/>
              <a:t>: </a:t>
            </a:r>
            <a:r>
              <a:rPr lang="en-US" sz="1400" dirty="0" err="1"/>
              <a:t>Inlocuirea</a:t>
            </a:r>
            <a:r>
              <a:rPr lang="en-US" sz="1400" dirty="0"/>
              <a:t> a 100 % din </a:t>
            </a:r>
            <a:r>
              <a:rPr lang="en-US" sz="1400" dirty="0" err="1"/>
              <a:t>parcul</a:t>
            </a:r>
            <a:r>
              <a:rPr lang="en-US" sz="1400" dirty="0"/>
              <a:t> de </a:t>
            </a:r>
            <a:r>
              <a:rPr lang="en-US" sz="1400" dirty="0" err="1"/>
              <a:t>autovehicule</a:t>
            </a:r>
            <a:r>
              <a:rPr lang="en-US" sz="1400" dirty="0"/>
              <a:t> </a:t>
            </a:r>
            <a:r>
              <a:rPr lang="en-US" sz="1400" dirty="0" err="1"/>
              <a:t>aparţinând</a:t>
            </a:r>
            <a:r>
              <a:rPr lang="en-US" sz="1400" dirty="0"/>
              <a:t> </a:t>
            </a:r>
            <a:r>
              <a:rPr lang="en-US" sz="1400" dirty="0" err="1"/>
              <a:t>persoanelor</a:t>
            </a:r>
            <a:r>
              <a:rPr lang="en-US" sz="1400" dirty="0"/>
              <a:t> </a:t>
            </a:r>
            <a:r>
              <a:rPr lang="en-US" sz="1400" dirty="0" err="1"/>
              <a:t>juridice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</a:t>
            </a:r>
            <a:r>
              <a:rPr lang="en-US" sz="1400" dirty="0" err="1"/>
              <a:t>instituţiilor</a:t>
            </a:r>
            <a:r>
              <a:rPr lang="en-US" sz="1400" dirty="0"/>
              <a:t> (</a:t>
            </a:r>
            <a:r>
              <a:rPr lang="en-US" sz="1400" dirty="0" err="1"/>
              <a:t>autoturisme</a:t>
            </a:r>
            <a:r>
              <a:rPr lang="en-US" sz="1400" dirty="0"/>
              <a:t>, </a:t>
            </a:r>
            <a:r>
              <a:rPr lang="en-US" sz="1400" dirty="0" err="1"/>
              <a:t>autoutilitare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</a:t>
            </a:r>
            <a:r>
              <a:rPr lang="en-US" sz="1400" dirty="0" err="1"/>
              <a:t>autovehicule</a:t>
            </a:r>
            <a:r>
              <a:rPr lang="en-US" sz="1400" dirty="0"/>
              <a:t> </a:t>
            </a:r>
            <a:r>
              <a:rPr lang="en-US" sz="1400" dirty="0" err="1"/>
              <a:t>grele</a:t>
            </a:r>
            <a:r>
              <a:rPr lang="en-US" sz="1400" dirty="0"/>
              <a:t> - </a:t>
            </a:r>
            <a:r>
              <a:rPr lang="en-US" sz="1400" dirty="0" err="1"/>
              <a:t>fără</a:t>
            </a:r>
            <a:r>
              <a:rPr lang="en-US" sz="1400" dirty="0"/>
              <a:t> </a:t>
            </a:r>
            <a:r>
              <a:rPr lang="en-US" sz="1400" dirty="0" err="1"/>
              <a:t>autobuze</a:t>
            </a:r>
            <a:r>
              <a:rPr lang="en-US" sz="1400" dirty="0"/>
              <a:t>), non EURO 6 - cu EURO 6. Se </a:t>
            </a:r>
            <a:r>
              <a:rPr lang="en-US" sz="1400" dirty="0" err="1"/>
              <a:t>presupune</a:t>
            </a:r>
            <a:r>
              <a:rPr lang="en-US" sz="1400" dirty="0"/>
              <a:t> </a:t>
            </a:r>
            <a:r>
              <a:rPr lang="en-US" sz="1400" dirty="0" err="1"/>
              <a:t>că</a:t>
            </a:r>
            <a:r>
              <a:rPr lang="en-US" sz="1400" dirty="0"/>
              <a:t> </a:t>
            </a:r>
            <a:r>
              <a:rPr lang="en-US" sz="1400" dirty="0" err="1"/>
              <a:t>acest</a:t>
            </a:r>
            <a:r>
              <a:rPr lang="en-US" sz="1400" dirty="0"/>
              <a:t> </a:t>
            </a:r>
            <a:r>
              <a:rPr lang="en-US" sz="1400" dirty="0" err="1"/>
              <a:t>parc</a:t>
            </a:r>
            <a:r>
              <a:rPr lang="en-US" sz="1400" dirty="0"/>
              <a:t> </a:t>
            </a:r>
            <a:r>
              <a:rPr lang="en-US" sz="1400" dirty="0" err="1"/>
              <a:t>reprezintă</a:t>
            </a:r>
            <a:r>
              <a:rPr lang="en-US" sz="1400" dirty="0"/>
              <a:t> 50 % din </a:t>
            </a:r>
            <a:r>
              <a:rPr lang="en-US" sz="1400" dirty="0" err="1"/>
              <a:t>numărul</a:t>
            </a:r>
            <a:r>
              <a:rPr lang="en-US" sz="1400" dirty="0"/>
              <a:t> total de </a:t>
            </a:r>
            <a:r>
              <a:rPr lang="en-US" sz="1400" dirty="0" err="1"/>
              <a:t>autoturisme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</a:t>
            </a:r>
            <a:r>
              <a:rPr lang="en-US" sz="1400" dirty="0" err="1"/>
              <a:t>autoutilitare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100 % din </a:t>
            </a:r>
            <a:r>
              <a:rPr lang="en-US" sz="1400" dirty="0" err="1"/>
              <a:t>numărul</a:t>
            </a:r>
            <a:r>
              <a:rPr lang="en-US" sz="1400" dirty="0"/>
              <a:t> total de </a:t>
            </a:r>
            <a:r>
              <a:rPr lang="en-US" sz="1400" dirty="0" err="1"/>
              <a:t>autovehicule</a:t>
            </a:r>
            <a:r>
              <a:rPr lang="en-US" sz="1400" dirty="0"/>
              <a:t> </a:t>
            </a:r>
            <a:r>
              <a:rPr lang="en-US" sz="1400" dirty="0" err="1"/>
              <a:t>grele</a:t>
            </a:r>
            <a:r>
              <a:rPr lang="en-US" sz="1400" dirty="0"/>
              <a:t> - </a:t>
            </a:r>
            <a:r>
              <a:rPr lang="en-US" sz="1400" dirty="0" err="1"/>
              <a:t>fără</a:t>
            </a:r>
            <a:r>
              <a:rPr lang="en-US" sz="1400" dirty="0"/>
              <a:t> </a:t>
            </a:r>
            <a:r>
              <a:rPr lang="en-US" sz="1400" dirty="0" err="1"/>
              <a:t>autobuze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err="1"/>
              <a:t>Efect</a:t>
            </a:r>
            <a:r>
              <a:rPr lang="en-US" sz="1400" dirty="0"/>
              <a:t>: </a:t>
            </a:r>
            <a:r>
              <a:rPr lang="en-US" sz="1400" dirty="0" err="1"/>
              <a:t>reducere</a:t>
            </a:r>
            <a:r>
              <a:rPr lang="en-US" sz="1400" dirty="0"/>
              <a:t> cu</a:t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42,1 % din NOx</a:t>
            </a:r>
            <a:br>
              <a:rPr lang="en-US" sz="1400" dirty="0"/>
            </a:br>
            <a:r>
              <a:rPr lang="en-US" sz="1400" dirty="0"/>
              <a:t>47,9 % din PM10 </a:t>
            </a:r>
            <a:r>
              <a:rPr lang="en-US" sz="1400" dirty="0" err="1"/>
              <a:t>esapament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a </a:t>
            </a:r>
            <a:r>
              <a:rPr lang="en-US" sz="1400" dirty="0" err="1"/>
              <a:t>emisiilor</a:t>
            </a:r>
            <a:r>
              <a:rPr lang="en-US" sz="1400" dirty="0"/>
              <a:t> </a:t>
            </a:r>
            <a:r>
              <a:rPr lang="en-US" sz="1400" dirty="0" err="1"/>
              <a:t>totale</a:t>
            </a:r>
            <a:r>
              <a:rPr lang="en-US" sz="1400" dirty="0"/>
              <a:t> </a:t>
            </a:r>
            <a:r>
              <a:rPr lang="en-US" sz="1400" dirty="0" err="1"/>
              <a:t>aferente</a:t>
            </a:r>
            <a:r>
              <a:rPr lang="en-US" sz="1400" dirty="0"/>
              <a:t> </a:t>
            </a:r>
            <a:r>
              <a:rPr lang="en-US" sz="1400" dirty="0" err="1"/>
              <a:t>traficului</a:t>
            </a:r>
            <a:r>
              <a:rPr lang="en-US" sz="1400" dirty="0"/>
              <a:t> </a:t>
            </a:r>
            <a:r>
              <a:rPr lang="en-US" sz="1600" dirty="0" err="1"/>
              <a:t>rutier</a:t>
            </a:r>
            <a:r>
              <a:rPr lang="en-US" sz="1600" dirty="0"/>
              <a:t> </a:t>
            </a:r>
            <a:endParaRPr lang="en-US" sz="1600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354" y="4180902"/>
            <a:ext cx="52807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Indicatori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it-IT" dirty="0"/>
              <a:t>Numar masini mai vechi de 6 ani inlocuite pe operator </a:t>
            </a:r>
          </a:p>
          <a:p>
            <a:r>
              <a:rPr lang="en-US" dirty="0"/>
              <a:t>In </a:t>
            </a:r>
            <a:r>
              <a:rPr lang="en-US" dirty="0" err="1"/>
              <a:t>principiu</a:t>
            </a:r>
            <a:r>
              <a:rPr lang="en-US" dirty="0"/>
              <a:t>, </a:t>
            </a:r>
            <a:r>
              <a:rPr lang="en-US" dirty="0" err="1"/>
              <a:t>datorita</a:t>
            </a:r>
            <a:r>
              <a:rPr lang="en-US" dirty="0"/>
              <a:t> </a:t>
            </a:r>
            <a:r>
              <a:rPr lang="en-US" dirty="0" err="1"/>
              <a:t>activitatii</a:t>
            </a:r>
            <a:r>
              <a:rPr lang="en-US" dirty="0"/>
              <a:t> </a:t>
            </a:r>
            <a:r>
              <a:rPr lang="en-US" dirty="0" err="1"/>
              <a:t>economice</a:t>
            </a:r>
            <a:r>
              <a:rPr lang="en-US" dirty="0"/>
              <a:t> intense </a:t>
            </a:r>
            <a:r>
              <a:rPr lang="en-US" dirty="0" err="1"/>
              <a:t>si</a:t>
            </a:r>
            <a:r>
              <a:rPr lang="en-US" dirty="0"/>
              <a:t> a </a:t>
            </a:r>
            <a:r>
              <a:rPr lang="en-US" dirty="0" err="1"/>
              <a:t>numarului</a:t>
            </a:r>
            <a:r>
              <a:rPr lang="en-US" dirty="0"/>
              <a:t> mare de </a:t>
            </a:r>
            <a:r>
              <a:rPr lang="en-US" dirty="0" err="1"/>
              <a:t>operatori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/</a:t>
            </a:r>
            <a:r>
              <a:rPr lang="en-US" dirty="0" err="1"/>
              <a:t>instituţii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actioneaza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raza</a:t>
            </a:r>
            <a:r>
              <a:rPr lang="en-US" dirty="0"/>
              <a:t> </a:t>
            </a:r>
            <a:r>
              <a:rPr lang="en-US" dirty="0" err="1"/>
              <a:t>municipiului</a:t>
            </a:r>
            <a:r>
              <a:rPr lang="en-US" dirty="0"/>
              <a:t> </a:t>
            </a:r>
            <a:r>
              <a:rPr lang="en-US" dirty="0" err="1"/>
              <a:t>Bucuresti</a:t>
            </a:r>
            <a:r>
              <a:rPr lang="en-US" dirty="0"/>
              <a:t>,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presupune</a:t>
            </a:r>
            <a:r>
              <a:rPr lang="en-US" dirty="0"/>
              <a:t> </a:t>
            </a:r>
            <a:r>
              <a:rPr lang="en-US" dirty="0" err="1"/>
              <a:t>apriori</a:t>
            </a:r>
            <a:r>
              <a:rPr lang="en-US" dirty="0"/>
              <a:t> ca </a:t>
            </a:r>
            <a:r>
              <a:rPr lang="en-US" dirty="0" err="1"/>
              <a:t>impactul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semnificativ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3733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MASURI PRIVIND </a:t>
            </a:r>
            <a:r>
              <a:rPr lang="en-US" dirty="0">
                <a:solidFill>
                  <a:srgbClr val="FFFF00"/>
                </a:solidFill>
              </a:rPr>
              <a:t>TRANSPORTUL</a:t>
            </a:r>
            <a:r>
              <a:rPr lang="en-US" dirty="0"/>
              <a:t> URBAN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800" b="1" dirty="0" err="1" smtClean="0">
                <a:solidFill>
                  <a:srgbClr val="FF0000"/>
                </a:solidFill>
              </a:rPr>
              <a:t>Masura</a:t>
            </a:r>
            <a:r>
              <a:rPr lang="en-US" sz="3800" b="1" dirty="0" smtClean="0">
                <a:solidFill>
                  <a:srgbClr val="FF0000"/>
                </a:solidFill>
              </a:rPr>
              <a:t> 7. </a:t>
            </a:r>
          </a:p>
          <a:p>
            <a:r>
              <a:rPr lang="en-US" sz="3800" b="1" dirty="0" err="1" smtClean="0"/>
              <a:t>Stimularea</a:t>
            </a:r>
            <a:r>
              <a:rPr lang="en-US" sz="3800" b="1" dirty="0" smtClean="0"/>
              <a:t> </a:t>
            </a:r>
            <a:r>
              <a:rPr lang="en-US" sz="3800" b="1" dirty="0" err="1"/>
              <a:t>achizitionarii</a:t>
            </a:r>
            <a:r>
              <a:rPr lang="en-US" sz="3800" b="1" dirty="0"/>
              <a:t> de </a:t>
            </a:r>
            <a:r>
              <a:rPr lang="en-US" sz="3800" b="1" dirty="0" err="1"/>
              <a:t>masini</a:t>
            </a:r>
            <a:r>
              <a:rPr lang="en-US" sz="3800" b="1" dirty="0"/>
              <a:t> </a:t>
            </a:r>
            <a:r>
              <a:rPr lang="en-US" sz="3800" b="1" dirty="0" err="1"/>
              <a:t>noi</a:t>
            </a:r>
            <a:r>
              <a:rPr lang="en-US" sz="3800" b="1" dirty="0"/>
              <a:t>/ </a:t>
            </a:r>
            <a:r>
              <a:rPr lang="en-US" sz="3800" b="1" dirty="0" err="1"/>
              <a:t>descurajarea</a:t>
            </a:r>
            <a:r>
              <a:rPr lang="en-US" sz="3800" b="1" dirty="0"/>
              <a:t> </a:t>
            </a:r>
            <a:r>
              <a:rPr lang="en-US" sz="3800" b="1" dirty="0" err="1"/>
              <a:t>mentinerii</a:t>
            </a:r>
            <a:r>
              <a:rPr lang="en-US" sz="3800" b="1" dirty="0"/>
              <a:t> in </a:t>
            </a:r>
            <a:r>
              <a:rPr lang="en-US" sz="3800" b="1" dirty="0" err="1"/>
              <a:t>circulatie</a:t>
            </a:r>
            <a:r>
              <a:rPr lang="en-US" sz="3800" b="1" dirty="0"/>
              <a:t> a </a:t>
            </a:r>
            <a:r>
              <a:rPr lang="en-US" sz="3800" b="1" dirty="0" err="1"/>
              <a:t>masinilor</a:t>
            </a:r>
            <a:r>
              <a:rPr lang="en-US" sz="3800" b="1" dirty="0"/>
              <a:t> care </a:t>
            </a:r>
            <a:r>
              <a:rPr lang="en-US" sz="3800" b="1" dirty="0" err="1"/>
              <a:t>respecta</a:t>
            </a:r>
            <a:r>
              <a:rPr lang="en-US" sz="3800" b="1" dirty="0"/>
              <a:t> </a:t>
            </a:r>
            <a:r>
              <a:rPr lang="en-US" sz="3800" b="1" dirty="0" err="1"/>
              <a:t>norme</a:t>
            </a:r>
            <a:r>
              <a:rPr lang="en-US" sz="3800" b="1" dirty="0"/>
              <a:t> </a:t>
            </a:r>
            <a:r>
              <a:rPr lang="en-US" sz="3800" b="1" dirty="0" err="1"/>
              <a:t>inferioare</a:t>
            </a:r>
            <a:r>
              <a:rPr lang="en-US" sz="3800" b="1" dirty="0"/>
              <a:t> de </a:t>
            </a:r>
            <a:r>
              <a:rPr lang="en-US" sz="3800" b="1" dirty="0" err="1"/>
              <a:t>poluare</a:t>
            </a:r>
            <a:r>
              <a:rPr lang="en-US" sz="3800" b="1" dirty="0"/>
              <a:t>. </a:t>
            </a:r>
            <a:r>
              <a:rPr lang="en-US" sz="3800" b="1" dirty="0" err="1"/>
              <a:t>Mentinerea</a:t>
            </a:r>
            <a:r>
              <a:rPr lang="en-US" sz="3800" b="1" dirty="0"/>
              <a:t> sub control a </a:t>
            </a:r>
            <a:r>
              <a:rPr lang="en-US" sz="3800" b="1" dirty="0" err="1"/>
              <a:t>parcului</a:t>
            </a:r>
            <a:r>
              <a:rPr lang="en-US" sz="3800" b="1" dirty="0"/>
              <a:t> auto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Indicator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1600" dirty="0" err="1"/>
              <a:t>număr</a:t>
            </a:r>
            <a:r>
              <a:rPr lang="en-US" sz="1600" dirty="0"/>
              <a:t> </a:t>
            </a:r>
            <a:r>
              <a:rPr lang="en-US" sz="1600" dirty="0" err="1" smtClean="0"/>
              <a:t>mașini</a:t>
            </a:r>
            <a:r>
              <a:rPr lang="en-US" sz="1600" dirty="0" smtClean="0"/>
              <a:t> </a:t>
            </a:r>
            <a:r>
              <a:rPr lang="en-US" sz="1600" dirty="0" err="1"/>
              <a:t>vechi</a:t>
            </a:r>
            <a:r>
              <a:rPr lang="en-US" sz="1600" dirty="0"/>
              <a:t> </a:t>
            </a:r>
            <a:r>
              <a:rPr lang="en-US" sz="1600" dirty="0" err="1"/>
              <a:t>înlocuite</a:t>
            </a:r>
            <a:r>
              <a:rPr lang="en-US" sz="1600" dirty="0"/>
              <a:t> </a:t>
            </a:r>
            <a:endParaRPr lang="en-US" sz="1600" dirty="0" smtClean="0"/>
          </a:p>
          <a:p>
            <a:r>
              <a:rPr lang="en-US" sz="1600" dirty="0" err="1" smtClean="0"/>
              <a:t>Scenariu</a:t>
            </a:r>
            <a:endParaRPr lang="en-US" sz="1600" dirty="0" smtClean="0"/>
          </a:p>
          <a:p>
            <a:pPr algn="just"/>
            <a:r>
              <a:rPr lang="en-US" sz="1600" dirty="0" err="1"/>
              <a:t>Inlocuirea</a:t>
            </a:r>
            <a:r>
              <a:rPr lang="en-US" sz="1600" dirty="0"/>
              <a:t> a 20 % din </a:t>
            </a:r>
            <a:r>
              <a:rPr lang="en-US" sz="1600" dirty="0" err="1"/>
              <a:t>parcul</a:t>
            </a:r>
            <a:r>
              <a:rPr lang="en-US" sz="1600" dirty="0"/>
              <a:t> de </a:t>
            </a:r>
            <a:r>
              <a:rPr lang="en-US" sz="1600" dirty="0" err="1"/>
              <a:t>autovehicule</a:t>
            </a:r>
            <a:r>
              <a:rPr lang="en-US" sz="1600" dirty="0"/>
              <a:t> </a:t>
            </a:r>
            <a:r>
              <a:rPr lang="en-US" sz="1600" dirty="0" err="1"/>
              <a:t>personale</a:t>
            </a:r>
            <a:r>
              <a:rPr lang="en-US" sz="1600" dirty="0"/>
              <a:t> (</a:t>
            </a:r>
            <a:r>
              <a:rPr lang="en-US" sz="1600" dirty="0" err="1"/>
              <a:t>autoturisme</a:t>
            </a:r>
            <a:r>
              <a:rPr lang="en-US" sz="1600" dirty="0"/>
              <a:t>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autoutilitare</a:t>
            </a:r>
            <a:r>
              <a:rPr lang="en-US" sz="1600" dirty="0"/>
              <a:t>), non EURO 6 - cu EURO 6</a:t>
            </a:r>
          </a:p>
          <a:p>
            <a:pPr algn="just"/>
            <a:r>
              <a:rPr lang="en-US" sz="1600" dirty="0" err="1" smtClean="0"/>
              <a:t>Efect</a:t>
            </a:r>
            <a:r>
              <a:rPr lang="en-US" sz="1600" dirty="0"/>
              <a:t>: </a:t>
            </a:r>
            <a:r>
              <a:rPr lang="en-US" sz="1600" dirty="0" err="1"/>
              <a:t>reducere</a:t>
            </a:r>
            <a:r>
              <a:rPr lang="en-US" sz="1600" dirty="0"/>
              <a:t> cu</a:t>
            </a:r>
          </a:p>
          <a:p>
            <a:pPr algn="just"/>
            <a:r>
              <a:rPr lang="en-US" sz="1600" dirty="0" smtClean="0"/>
              <a:t>5,5 </a:t>
            </a:r>
            <a:r>
              <a:rPr lang="en-US" sz="1600" dirty="0"/>
              <a:t>% din NOx</a:t>
            </a:r>
          </a:p>
          <a:p>
            <a:pPr algn="just"/>
            <a:r>
              <a:rPr lang="en-US" sz="1600" dirty="0"/>
              <a:t>6 % din PM10 </a:t>
            </a:r>
            <a:r>
              <a:rPr lang="en-US" sz="1600" dirty="0" err="1"/>
              <a:t>esapament</a:t>
            </a:r>
            <a:endParaRPr lang="en-US" sz="1600" dirty="0"/>
          </a:p>
          <a:p>
            <a:pPr marL="0" indent="0" algn="just">
              <a:buNone/>
            </a:pPr>
            <a:endParaRPr lang="en-US" sz="1600" dirty="0" smtClean="0"/>
          </a:p>
          <a:p>
            <a:pPr algn="just"/>
            <a:r>
              <a:rPr lang="en-US" sz="1600" dirty="0" smtClean="0"/>
              <a:t>a </a:t>
            </a:r>
            <a:r>
              <a:rPr lang="en-US" sz="1600" dirty="0" err="1"/>
              <a:t>emisiilor</a:t>
            </a:r>
            <a:r>
              <a:rPr lang="en-US" sz="1600" dirty="0"/>
              <a:t> </a:t>
            </a:r>
            <a:r>
              <a:rPr lang="en-US" sz="1600" dirty="0" err="1"/>
              <a:t>totale</a:t>
            </a:r>
            <a:r>
              <a:rPr lang="en-US" sz="1600" dirty="0"/>
              <a:t> </a:t>
            </a:r>
            <a:r>
              <a:rPr lang="en-US" sz="1600" dirty="0" err="1"/>
              <a:t>aferente</a:t>
            </a:r>
            <a:r>
              <a:rPr lang="en-US" sz="1600" dirty="0"/>
              <a:t> </a:t>
            </a:r>
            <a:r>
              <a:rPr lang="en-US" sz="1600" dirty="0" err="1"/>
              <a:t>traficului</a:t>
            </a:r>
            <a:r>
              <a:rPr lang="en-US" sz="1600" dirty="0"/>
              <a:t> </a:t>
            </a:r>
            <a:r>
              <a:rPr lang="en-US" sz="1600" dirty="0" err="1"/>
              <a:t>rutier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76382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MASURI PRIVIND </a:t>
            </a:r>
            <a:r>
              <a:rPr lang="en-US" sz="2400" dirty="0">
                <a:solidFill>
                  <a:srgbClr val="FFFF00"/>
                </a:solidFill>
              </a:rPr>
              <a:t>TRANSPORTUL</a:t>
            </a:r>
            <a:r>
              <a:rPr lang="en-US" sz="2400" dirty="0"/>
              <a:t> URBAN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Masura</a:t>
            </a:r>
            <a:r>
              <a:rPr lang="en-US" b="1" dirty="0" smtClean="0">
                <a:solidFill>
                  <a:srgbClr val="FFFF00"/>
                </a:solidFill>
              </a:rPr>
              <a:t> 8 </a:t>
            </a:r>
            <a:r>
              <a:rPr lang="pt-BR" b="1" dirty="0">
                <a:solidFill>
                  <a:srgbClr val="FFFF00"/>
                </a:solidFill>
              </a:rPr>
              <a:t>Program de eliminare a autovehiculelor vechi apartinand persoanelor </a:t>
            </a:r>
            <a:r>
              <a:rPr lang="pt-BR" b="1" dirty="0" smtClean="0">
                <a:solidFill>
                  <a:srgbClr val="FFFF00"/>
                </a:solidFill>
              </a:rPr>
              <a:t>fizice</a:t>
            </a:r>
          </a:p>
          <a:p>
            <a:r>
              <a:rPr lang="pt-BR" b="1" dirty="0">
                <a:solidFill>
                  <a:srgbClr val="FFFF00"/>
                </a:solidFill>
              </a:rPr>
              <a:t>Indicator </a:t>
            </a:r>
            <a:r>
              <a:rPr lang="pt-BR" b="1" dirty="0" smtClean="0">
                <a:solidFill>
                  <a:srgbClr val="FFFF00"/>
                </a:solidFill>
              </a:rPr>
              <a:t>:Numar de vehicule vechi scoase din uz</a:t>
            </a:r>
            <a:endParaRPr lang="en-US" b="1" dirty="0">
              <a:solidFill>
                <a:srgbClr val="FFFF00"/>
              </a:solidFill>
            </a:endParaRPr>
          </a:p>
          <a:p>
            <a:r>
              <a:rPr lang="it-IT" b="1" dirty="0">
                <a:solidFill>
                  <a:srgbClr val="FFFF00"/>
                </a:solidFill>
              </a:rPr>
              <a:t>Scenariu de baza = inlocuirea a 20 % din parcul de autoturisme si autoutilitare, non EURO 6 - cu EURO 6</a:t>
            </a:r>
          </a:p>
          <a:p>
            <a:r>
              <a:rPr lang="it-IT" b="1" dirty="0">
                <a:solidFill>
                  <a:srgbClr val="FFFF00"/>
                </a:solidFill>
              </a:rPr>
              <a:t>Aplicare masura = eliminarea a 10 % din parcul non EURO </a:t>
            </a:r>
            <a:r>
              <a:rPr lang="it-IT" b="1" dirty="0" smtClean="0">
                <a:solidFill>
                  <a:srgbClr val="FFFF00"/>
                </a:solidFill>
              </a:rPr>
              <a:t>ramas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Efect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b="1" dirty="0" err="1">
                <a:solidFill>
                  <a:srgbClr val="FFFF00"/>
                </a:solidFill>
              </a:rPr>
              <a:t>reducere</a:t>
            </a:r>
            <a:r>
              <a:rPr lang="en-US" b="1" dirty="0">
                <a:solidFill>
                  <a:srgbClr val="FFFF00"/>
                </a:solidFill>
              </a:rPr>
              <a:t> cu</a:t>
            </a:r>
          </a:p>
          <a:p>
            <a:r>
              <a:rPr lang="en-US" b="1" dirty="0">
                <a:solidFill>
                  <a:srgbClr val="FFFF00"/>
                </a:solidFill>
              </a:rPr>
              <a:t>6,8 % din NOx</a:t>
            </a:r>
          </a:p>
          <a:p>
            <a:r>
              <a:rPr lang="en-US" b="1" dirty="0">
                <a:solidFill>
                  <a:srgbClr val="FFFF00"/>
                </a:solidFill>
              </a:rPr>
              <a:t>6,6 % din PM10 </a:t>
            </a:r>
            <a:r>
              <a:rPr lang="en-US" b="1" dirty="0" err="1">
                <a:solidFill>
                  <a:srgbClr val="FFFF00"/>
                </a:solidFill>
              </a:rPr>
              <a:t>esapament</a:t>
            </a:r>
            <a:r>
              <a:rPr lang="en-US" b="1" dirty="0">
                <a:solidFill>
                  <a:srgbClr val="FFFF00"/>
                </a:solidFill>
              </a:rPr>
              <a:t>,</a:t>
            </a:r>
          </a:p>
          <a:p>
            <a:r>
              <a:rPr lang="en-US" b="1" dirty="0">
                <a:solidFill>
                  <a:srgbClr val="FFFF00"/>
                </a:solidFill>
              </a:rPr>
              <a:t>a </a:t>
            </a:r>
            <a:r>
              <a:rPr lang="en-US" b="1" dirty="0" err="1">
                <a:solidFill>
                  <a:srgbClr val="FFFF00"/>
                </a:solidFill>
              </a:rPr>
              <a:t>emisiilor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totale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aferente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traficului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rutier</a:t>
            </a: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efect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cumulat</a:t>
            </a:r>
            <a:r>
              <a:rPr lang="en-US" b="1" dirty="0">
                <a:solidFill>
                  <a:srgbClr val="FFFF00"/>
                </a:solidFill>
              </a:rPr>
              <a:t> cu </a:t>
            </a:r>
            <a:r>
              <a:rPr lang="en-US" b="1" dirty="0" err="1">
                <a:solidFill>
                  <a:srgbClr val="FFFF00"/>
                </a:solidFill>
              </a:rPr>
              <a:t>trecerea</a:t>
            </a:r>
            <a:r>
              <a:rPr lang="en-US" b="1" dirty="0">
                <a:solidFill>
                  <a:srgbClr val="FFFF00"/>
                </a:solidFill>
              </a:rPr>
              <a:t> a 20 % din </a:t>
            </a:r>
            <a:r>
              <a:rPr lang="en-US" b="1" dirty="0" err="1">
                <a:solidFill>
                  <a:srgbClr val="FFFF00"/>
                </a:solidFill>
              </a:rPr>
              <a:t>parc</a:t>
            </a:r>
            <a:r>
              <a:rPr lang="en-US" b="1" dirty="0">
                <a:solidFill>
                  <a:srgbClr val="FFFF00"/>
                </a:solidFill>
              </a:rPr>
              <a:t> la EURO 6)</a:t>
            </a:r>
          </a:p>
        </p:txBody>
      </p:sp>
    </p:spTree>
    <p:extLst>
      <p:ext uri="{BB962C8B-B14F-4D97-AF65-F5344CB8AC3E}">
        <p14:creationId xmlns:p14="http://schemas.microsoft.com/office/powerpoint/2010/main" xmlns="" val="2740733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310</TotalTime>
  <Words>4280</Words>
  <Application>Microsoft Office PowerPoint</Application>
  <PresentationFormat>Custom</PresentationFormat>
  <Paragraphs>338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Ion</vt:lpstr>
      <vt:lpstr>ACTIUNI PREGATITOARE PENTRU DIMINUAREA IMPACTULUI NEGATIV ASUPRA STARII DE SPIRIT A CETATENILOR LA INTRODUCEREA MASURILOR DE REDUCERE A POLUARII</vt:lpstr>
      <vt:lpstr>ACTIUNI PREGATITOARE PENTRU DIMINUAREA IMPACTULUI NEGATIV ASUPRA STARII DE SPIRIT A CETATENILOR LA INTRODUCEREA MASURILOR DE REDUCERE A POLUARII</vt:lpstr>
      <vt:lpstr>ACTIUNI PREGATITOARE PENTRU DIMINUAREA IMPACTULUI NEGATIV ASUPRA STARII DE SPIRIT A CETATENILOR LA INTRODUCEREA MASURILOR DE REDUCERE A POLUARII</vt:lpstr>
      <vt:lpstr>ACTIUNI PREGATITOARE PENTRU DIMINUAREA IMPACTULUI NEGATIV ASUPRA STARII DE SPIRIT A CETATENILOR LA INTRODUCEREA MASURILOR DE REDUCERE A POLUARII</vt:lpstr>
      <vt:lpstr>ACTIUNI PREGATITOARE PENTRU DIMINUAREA IMPACTULUI NEGATIV ASUPRA STARII DE SPIRIT A CETATENILOR LA INTRODUCEREA MASURILOR DE REDUCERE A POLUARII</vt:lpstr>
      <vt:lpstr>MASURI PRIVIND TRANSPORTUL URBAN</vt:lpstr>
      <vt:lpstr>MASURI PRIVIND TRANSPORTUL URBAN</vt:lpstr>
      <vt:lpstr>MASURI PRIVIND TRANSPORTUL URBAN</vt:lpstr>
      <vt:lpstr>MASURI PRIVIND TRANSPORTUL URBAN</vt:lpstr>
      <vt:lpstr>MASURI PRIVIND TRANSPORTUL URBAN</vt:lpstr>
      <vt:lpstr>MASURI PRIVIND TRANSPORTUL URBAN</vt:lpstr>
      <vt:lpstr>MASURI PRIVIND TRANSPORTUL URBAN</vt:lpstr>
      <vt:lpstr>TRANSPORT IN COMUN</vt:lpstr>
      <vt:lpstr>TRANSPORT IN COMUN</vt:lpstr>
      <vt:lpstr>TRANSPORT IN COMUN</vt:lpstr>
      <vt:lpstr>TRANSPORT IN COMUN</vt:lpstr>
      <vt:lpstr>GESTIONARE TRAFIC</vt:lpstr>
      <vt:lpstr>GESTIONARE TRAFIC</vt:lpstr>
      <vt:lpstr>GESTIONARE TRAFIC</vt:lpstr>
      <vt:lpstr>GESTIONARE TRAFIC</vt:lpstr>
      <vt:lpstr>MASURI ASUPRA CAILOR DE RULARE SI A INFRASTRUCTURII DE TRANSPORT</vt:lpstr>
      <vt:lpstr>MASURI ASUPRA CAILOR DE RULARE SI A INFRASTRUCTURII DE TRANSPORT</vt:lpstr>
      <vt:lpstr>MASURI ASUPRA CAILOR DE RULARE SI A INFRASTRUCTURII DE TRANSPORT</vt:lpstr>
      <vt:lpstr>MASURI ASUPRA CAILOR DE RULARE SI A INFRASTRUCTURII DE TRANSPORT</vt:lpstr>
      <vt:lpstr>MASURI ASUPRA CAILOR DE RULARE SI A INFRASTRUCTURII DE TRANSPORT</vt:lpstr>
      <vt:lpstr>MASURI ASUPRA CAILOR DE RULARE SI A INFRASTRUCTURII DE TRANSPORT</vt:lpstr>
      <vt:lpstr>MASURI ASUPRA CAILOR DE RULARE SI A INFRASTRUCTURII DE TRANSPORT</vt:lpstr>
      <vt:lpstr>SPATII VERZI</vt:lpstr>
      <vt:lpstr>SPATII VERZI</vt:lpstr>
      <vt:lpstr>SPATII VERZI</vt:lpstr>
      <vt:lpstr>MANAGEMENTUL SPATIILOR FARA UTILITATE</vt:lpstr>
      <vt:lpstr>MANAGEMENTUL SPATIILOR FARA UTILITATE</vt:lpstr>
      <vt:lpstr>MANAGEMENTUL SPATIILOR FARA UTILITATE</vt:lpstr>
      <vt:lpstr>EFICIENTA ENERGETICA</vt:lpstr>
      <vt:lpstr>EFICIENTA ENERGETICA</vt:lpstr>
      <vt:lpstr>EFICIENTA ENERGETICA</vt:lpstr>
      <vt:lpstr>EFICIENTA ENERGETICA</vt:lpstr>
      <vt:lpstr>EFICIENTA ENERGETICA</vt:lpstr>
      <vt:lpstr>SALUBRIZARE</vt:lpstr>
      <vt:lpstr>SALUBRIZARE</vt:lpstr>
      <vt:lpstr>SALUBRIZARE</vt:lpstr>
      <vt:lpstr>SALUBRIZARE</vt:lpstr>
      <vt:lpstr>SANTIERE</vt:lpstr>
      <vt:lpstr>SANTIERE</vt:lpstr>
      <vt:lpstr>ACTIVITATI ECONOMICE</vt:lpstr>
      <vt:lpstr>ALTE MASURI</vt:lpstr>
      <vt:lpstr>ALTE MASURI</vt:lpstr>
      <vt:lpstr>ALTE MASURI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ACTIUNI PREGATITOARE PENTRU DIMINUAREA IMPACTULUI NEGATIV ASUPRA STARII DE SPIRIT A CETATENILOR LA INTRODUCEREA MASURILOR DE REDUCERE A POLUARII</dc:title>
  <dc:creator>Cornel FLOREA-GABRIAN</dc:creator>
  <cp:lastModifiedBy>User</cp:lastModifiedBy>
  <cp:revision>37</cp:revision>
  <dcterms:created xsi:type="dcterms:W3CDTF">2014-11-08T16:37:56Z</dcterms:created>
  <dcterms:modified xsi:type="dcterms:W3CDTF">2016-06-03T03:09:19Z</dcterms:modified>
</cp:coreProperties>
</file>